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sldIdLst>
    <p:sldId id="256" r:id="rId5"/>
    <p:sldId id="257" r:id="rId6"/>
    <p:sldId id="286" r:id="rId7"/>
    <p:sldId id="260" r:id="rId8"/>
    <p:sldId id="261" r:id="rId9"/>
    <p:sldId id="287" r:id="rId10"/>
    <p:sldId id="288" r:id="rId11"/>
    <p:sldId id="262" r:id="rId12"/>
    <p:sldId id="289" r:id="rId13"/>
    <p:sldId id="258" r:id="rId14"/>
    <p:sldId id="259" r:id="rId15"/>
    <p:sldId id="263" r:id="rId16"/>
    <p:sldId id="266" r:id="rId17"/>
    <p:sldId id="267" r:id="rId18"/>
    <p:sldId id="276" r:id="rId19"/>
    <p:sldId id="277" r:id="rId20"/>
    <p:sldId id="278" r:id="rId21"/>
    <p:sldId id="281" r:id="rId22"/>
    <p:sldId id="282" r:id="rId23"/>
    <p:sldId id="283" r:id="rId24"/>
    <p:sldId id="271" r:id="rId25"/>
    <p:sldId id="269" r:id="rId26"/>
    <p:sldId id="290" r:id="rId27"/>
    <p:sldId id="291" r:id="rId28"/>
    <p:sldId id="292" r:id="rId29"/>
    <p:sldId id="270" r:id="rId30"/>
    <p:sldId id="293" r:id="rId31"/>
    <p:sldId id="295" r:id="rId32"/>
    <p:sldId id="272" r:id="rId33"/>
    <p:sldId id="296" r:id="rId34"/>
    <p:sldId id="268" r:id="rId35"/>
    <p:sldId id="273" r:id="rId36"/>
    <p:sldId id="274" r:id="rId37"/>
    <p:sldId id="28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46A51A-0A62-4C1A-94E4-56E514441835}" v="4" dt="2022-08-03T19:45:51.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690" autoAdjust="0"/>
  </p:normalViewPr>
  <p:slideViewPr>
    <p:cSldViewPr snapToGrid="0" snapToObjects="1">
      <p:cViewPr varScale="1">
        <p:scale>
          <a:sx n="114" d="100"/>
          <a:sy n="114" d="100"/>
        </p:scale>
        <p:origin x="1524"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A9D5BE-E501-4BDC-90D5-ECCD85C6ABD7}" type="doc">
      <dgm:prSet loTypeId="urn:microsoft.com/office/officeart/2005/8/layout/rings+Icon" loCatId="relationship" qsTypeId="urn:microsoft.com/office/officeart/2005/8/quickstyle/simple1" qsCatId="simple" csTypeId="urn:microsoft.com/office/officeart/2005/8/colors/accent3_2" csCatId="accent3" phldr="1"/>
      <dgm:spPr/>
    </dgm:pt>
    <dgm:pt modelId="{3F55AA3C-C5EC-4D06-AB8C-6DA4F661990C}">
      <dgm:prSet phldrT="[Text]"/>
      <dgm:spPr>
        <a:solidFill>
          <a:srgbClr val="FF0000">
            <a:alpha val="60000"/>
          </a:srgbClr>
        </a:solidFill>
      </dgm:spPr>
      <dgm:t>
        <a:bodyPr/>
        <a:lstStyle/>
        <a:p>
          <a:r>
            <a:rPr lang="en-US" dirty="0">
              <a:solidFill>
                <a:schemeClr val="bg1"/>
              </a:solidFill>
            </a:rPr>
            <a:t>Sports</a:t>
          </a:r>
        </a:p>
      </dgm:t>
    </dgm:pt>
    <dgm:pt modelId="{EA59F4AE-55E4-470B-8B3A-09272F8C445E}" type="parTrans" cxnId="{A8BEAD29-E307-4BC2-91EA-45940C1BCFC0}">
      <dgm:prSet/>
      <dgm:spPr/>
      <dgm:t>
        <a:bodyPr/>
        <a:lstStyle/>
        <a:p>
          <a:endParaRPr lang="en-US"/>
        </a:p>
      </dgm:t>
    </dgm:pt>
    <dgm:pt modelId="{00DD15E4-65B9-4EFA-8680-A44EE0BC8061}" type="sibTrans" cxnId="{A8BEAD29-E307-4BC2-91EA-45940C1BCFC0}">
      <dgm:prSet/>
      <dgm:spPr/>
      <dgm:t>
        <a:bodyPr/>
        <a:lstStyle/>
        <a:p>
          <a:endParaRPr lang="en-US"/>
        </a:p>
      </dgm:t>
    </dgm:pt>
    <dgm:pt modelId="{340B56BF-9315-45C3-89BE-224D850C8F4E}">
      <dgm:prSet phldrT="[Text]"/>
      <dgm:spPr>
        <a:solidFill>
          <a:srgbClr val="FF0000">
            <a:alpha val="60000"/>
          </a:srgbClr>
        </a:solidFill>
      </dgm:spPr>
      <dgm:t>
        <a:bodyPr/>
        <a:lstStyle/>
        <a:p>
          <a:r>
            <a:rPr lang="en-US" dirty="0">
              <a:solidFill>
                <a:srgbClr val="FFFFFF"/>
              </a:solidFill>
            </a:rPr>
            <a:t>Education</a:t>
          </a:r>
        </a:p>
      </dgm:t>
    </dgm:pt>
    <dgm:pt modelId="{EE711115-B5CB-45AC-8D6D-996BF7616535}" type="parTrans" cxnId="{1DFD0C18-E38A-497D-8729-86D4E6985AA7}">
      <dgm:prSet/>
      <dgm:spPr/>
      <dgm:t>
        <a:bodyPr/>
        <a:lstStyle/>
        <a:p>
          <a:endParaRPr lang="en-US"/>
        </a:p>
      </dgm:t>
    </dgm:pt>
    <dgm:pt modelId="{D1D9D079-1B13-4FD0-80B0-208ACAB2DAE5}" type="sibTrans" cxnId="{1DFD0C18-E38A-497D-8729-86D4E6985AA7}">
      <dgm:prSet/>
      <dgm:spPr/>
      <dgm:t>
        <a:bodyPr/>
        <a:lstStyle/>
        <a:p>
          <a:endParaRPr lang="en-US"/>
        </a:p>
      </dgm:t>
    </dgm:pt>
    <dgm:pt modelId="{F377E1A4-DAC1-4772-BE5D-2A51F784FC18}">
      <dgm:prSet phldrT="[Text]"/>
      <dgm:spPr>
        <a:solidFill>
          <a:srgbClr val="FF0000">
            <a:alpha val="60000"/>
          </a:srgbClr>
        </a:solidFill>
      </dgm:spPr>
      <dgm:t>
        <a:bodyPr/>
        <a:lstStyle/>
        <a:p>
          <a:r>
            <a:rPr lang="en-US" dirty="0">
              <a:solidFill>
                <a:schemeClr val="bg1"/>
              </a:solidFill>
            </a:rPr>
            <a:t>Health</a:t>
          </a:r>
        </a:p>
      </dgm:t>
    </dgm:pt>
    <dgm:pt modelId="{D687016B-F609-43E1-919A-15A975F65CDE}" type="parTrans" cxnId="{A9F27B96-415C-4AD8-83CF-DEB2A5FF5339}">
      <dgm:prSet/>
      <dgm:spPr/>
      <dgm:t>
        <a:bodyPr/>
        <a:lstStyle/>
        <a:p>
          <a:endParaRPr lang="en-US"/>
        </a:p>
      </dgm:t>
    </dgm:pt>
    <dgm:pt modelId="{981A418D-4CF2-41B5-8522-D9BB2E44E63B}" type="sibTrans" cxnId="{A9F27B96-415C-4AD8-83CF-DEB2A5FF5339}">
      <dgm:prSet/>
      <dgm:spPr/>
      <dgm:t>
        <a:bodyPr/>
        <a:lstStyle/>
        <a:p>
          <a:endParaRPr lang="en-US"/>
        </a:p>
      </dgm:t>
    </dgm:pt>
    <dgm:pt modelId="{8C32CFC4-30C1-499A-BEFC-92390FBCDBD0}" type="pres">
      <dgm:prSet presAssocID="{BCA9D5BE-E501-4BDC-90D5-ECCD85C6ABD7}" presName="Name0" presStyleCnt="0">
        <dgm:presLayoutVars>
          <dgm:chMax val="7"/>
          <dgm:dir/>
          <dgm:resizeHandles val="exact"/>
        </dgm:presLayoutVars>
      </dgm:prSet>
      <dgm:spPr/>
    </dgm:pt>
    <dgm:pt modelId="{66BCE7A4-CBEF-4278-806F-7AA6E3DE07A3}" type="pres">
      <dgm:prSet presAssocID="{BCA9D5BE-E501-4BDC-90D5-ECCD85C6ABD7}" presName="ellipse1" presStyleLbl="vennNode1" presStyleIdx="0" presStyleCnt="3" custLinFactNeighborX="659">
        <dgm:presLayoutVars>
          <dgm:bulletEnabled val="1"/>
        </dgm:presLayoutVars>
      </dgm:prSet>
      <dgm:spPr/>
    </dgm:pt>
    <dgm:pt modelId="{DBC80885-6BE0-40DC-925E-0A5070A7B921}" type="pres">
      <dgm:prSet presAssocID="{BCA9D5BE-E501-4BDC-90D5-ECCD85C6ABD7}" presName="ellipse2" presStyleLbl="vennNode1" presStyleIdx="1" presStyleCnt="3" custLinFactNeighborX="-2149" custLinFactNeighborY="-7649">
        <dgm:presLayoutVars>
          <dgm:bulletEnabled val="1"/>
        </dgm:presLayoutVars>
      </dgm:prSet>
      <dgm:spPr/>
    </dgm:pt>
    <dgm:pt modelId="{2CF87372-6D42-49FE-9563-FBE36BEF46F3}" type="pres">
      <dgm:prSet presAssocID="{BCA9D5BE-E501-4BDC-90D5-ECCD85C6ABD7}" presName="ellipse3" presStyleLbl="vennNode1" presStyleIdx="2" presStyleCnt="3">
        <dgm:presLayoutVars>
          <dgm:bulletEnabled val="1"/>
        </dgm:presLayoutVars>
      </dgm:prSet>
      <dgm:spPr/>
    </dgm:pt>
  </dgm:ptLst>
  <dgm:cxnLst>
    <dgm:cxn modelId="{74E0BD00-F082-494B-B6DA-254378C79DD7}" type="presOf" srcId="{BCA9D5BE-E501-4BDC-90D5-ECCD85C6ABD7}" destId="{8C32CFC4-30C1-499A-BEFC-92390FBCDBD0}" srcOrd="0" destOrd="0" presId="urn:microsoft.com/office/officeart/2005/8/layout/rings+Icon"/>
    <dgm:cxn modelId="{1DFD0C18-E38A-497D-8729-86D4E6985AA7}" srcId="{BCA9D5BE-E501-4BDC-90D5-ECCD85C6ABD7}" destId="{340B56BF-9315-45C3-89BE-224D850C8F4E}" srcOrd="1" destOrd="0" parTransId="{EE711115-B5CB-45AC-8D6D-996BF7616535}" sibTransId="{D1D9D079-1B13-4FD0-80B0-208ACAB2DAE5}"/>
    <dgm:cxn modelId="{ACEE4B25-AFB5-F540-BBEB-DBA42602ED38}" type="presOf" srcId="{F377E1A4-DAC1-4772-BE5D-2A51F784FC18}" destId="{2CF87372-6D42-49FE-9563-FBE36BEF46F3}" srcOrd="0" destOrd="0" presId="urn:microsoft.com/office/officeart/2005/8/layout/rings+Icon"/>
    <dgm:cxn modelId="{A8BEAD29-E307-4BC2-91EA-45940C1BCFC0}" srcId="{BCA9D5BE-E501-4BDC-90D5-ECCD85C6ABD7}" destId="{3F55AA3C-C5EC-4D06-AB8C-6DA4F661990C}" srcOrd="0" destOrd="0" parTransId="{EA59F4AE-55E4-470B-8B3A-09272F8C445E}" sibTransId="{00DD15E4-65B9-4EFA-8680-A44EE0BC8061}"/>
    <dgm:cxn modelId="{6FC30A63-50E4-4849-86BA-810AEF9CAF62}" type="presOf" srcId="{340B56BF-9315-45C3-89BE-224D850C8F4E}" destId="{DBC80885-6BE0-40DC-925E-0A5070A7B921}" srcOrd="0" destOrd="0" presId="urn:microsoft.com/office/officeart/2005/8/layout/rings+Icon"/>
    <dgm:cxn modelId="{BDFDA68E-5FB1-1C49-BFC2-3DBE9389D926}" type="presOf" srcId="{3F55AA3C-C5EC-4D06-AB8C-6DA4F661990C}" destId="{66BCE7A4-CBEF-4278-806F-7AA6E3DE07A3}" srcOrd="0" destOrd="0" presId="urn:microsoft.com/office/officeart/2005/8/layout/rings+Icon"/>
    <dgm:cxn modelId="{A9F27B96-415C-4AD8-83CF-DEB2A5FF5339}" srcId="{BCA9D5BE-E501-4BDC-90D5-ECCD85C6ABD7}" destId="{F377E1A4-DAC1-4772-BE5D-2A51F784FC18}" srcOrd="2" destOrd="0" parTransId="{D687016B-F609-43E1-919A-15A975F65CDE}" sibTransId="{981A418D-4CF2-41B5-8522-D9BB2E44E63B}"/>
    <dgm:cxn modelId="{877DF6FC-EA86-C847-8A65-34ECCE2C88BA}" type="presParOf" srcId="{8C32CFC4-30C1-499A-BEFC-92390FBCDBD0}" destId="{66BCE7A4-CBEF-4278-806F-7AA6E3DE07A3}" srcOrd="0" destOrd="0" presId="urn:microsoft.com/office/officeart/2005/8/layout/rings+Icon"/>
    <dgm:cxn modelId="{FD238814-AADD-914F-82D9-E81099E0816F}" type="presParOf" srcId="{8C32CFC4-30C1-499A-BEFC-92390FBCDBD0}" destId="{DBC80885-6BE0-40DC-925E-0A5070A7B921}" srcOrd="1" destOrd="0" presId="urn:microsoft.com/office/officeart/2005/8/layout/rings+Icon"/>
    <dgm:cxn modelId="{2891F596-65DD-8745-A271-0BA0CB11E509}" type="presParOf" srcId="{8C32CFC4-30C1-499A-BEFC-92390FBCDBD0}" destId="{2CF87372-6D42-49FE-9563-FBE36BEF46F3}"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BC56FF-E678-4DC1-A3BF-7469A6355FDD}" type="doc">
      <dgm:prSet loTypeId="urn:microsoft.com/office/officeart/2005/8/layout/venn1" loCatId="relationship" qsTypeId="urn:microsoft.com/office/officeart/2005/8/quickstyle/simple1" qsCatId="simple" csTypeId="urn:microsoft.com/office/officeart/2005/8/colors/accent1_2" csCatId="accent1" phldr="1"/>
      <dgm:spPr/>
    </dgm:pt>
    <dgm:pt modelId="{A2180320-F404-4AC5-91BA-BEFC477A1357}">
      <dgm:prSet phldrT="[Text]"/>
      <dgm:spPr>
        <a:solidFill>
          <a:srgbClr val="FF0000">
            <a:alpha val="50000"/>
          </a:srgbClr>
        </a:solidFill>
      </dgm:spPr>
      <dgm:t>
        <a:bodyPr/>
        <a:lstStyle/>
        <a:p>
          <a:r>
            <a:rPr lang="en-US" b="1" dirty="0"/>
            <a:t>Unified Sports</a:t>
          </a:r>
        </a:p>
      </dgm:t>
    </dgm:pt>
    <dgm:pt modelId="{D64D8F48-6823-4209-9F44-8F05DA5682EE}" type="parTrans" cxnId="{D359B5AF-953F-453F-AEFA-A316181F3865}">
      <dgm:prSet/>
      <dgm:spPr/>
      <dgm:t>
        <a:bodyPr/>
        <a:lstStyle/>
        <a:p>
          <a:endParaRPr lang="en-US"/>
        </a:p>
      </dgm:t>
    </dgm:pt>
    <dgm:pt modelId="{4AF87BEE-EF0F-42D0-83AA-4DB5E0B755DD}" type="sibTrans" cxnId="{D359B5AF-953F-453F-AEFA-A316181F3865}">
      <dgm:prSet/>
      <dgm:spPr/>
      <dgm:t>
        <a:bodyPr/>
        <a:lstStyle/>
        <a:p>
          <a:endParaRPr lang="en-US"/>
        </a:p>
      </dgm:t>
    </dgm:pt>
    <dgm:pt modelId="{9295BEDB-8970-44CD-8C81-E5855913DA47}">
      <dgm:prSet phldrT="[Text]"/>
      <dgm:spPr>
        <a:solidFill>
          <a:srgbClr val="FF0000">
            <a:alpha val="50000"/>
          </a:srgbClr>
        </a:solidFill>
      </dgm:spPr>
      <dgm:t>
        <a:bodyPr/>
        <a:lstStyle/>
        <a:p>
          <a:r>
            <a:rPr lang="en-US" b="1" dirty="0">
              <a:solidFill>
                <a:schemeClr val="tx1"/>
              </a:solidFill>
            </a:rPr>
            <a:t>Youth Leadership &amp; Activation</a:t>
          </a:r>
        </a:p>
      </dgm:t>
    </dgm:pt>
    <dgm:pt modelId="{5C7EE1B3-3C6F-49B1-B77A-6E5F386BC146}" type="parTrans" cxnId="{057ECF28-83EB-4CAE-A743-6BA0F6FF30FD}">
      <dgm:prSet/>
      <dgm:spPr/>
      <dgm:t>
        <a:bodyPr/>
        <a:lstStyle/>
        <a:p>
          <a:endParaRPr lang="en-US"/>
        </a:p>
      </dgm:t>
    </dgm:pt>
    <dgm:pt modelId="{B85F10E0-A645-4AD6-9D04-1B1FB75A2FAA}" type="sibTrans" cxnId="{057ECF28-83EB-4CAE-A743-6BA0F6FF30FD}">
      <dgm:prSet/>
      <dgm:spPr/>
      <dgm:t>
        <a:bodyPr/>
        <a:lstStyle/>
        <a:p>
          <a:endParaRPr lang="en-US"/>
        </a:p>
      </dgm:t>
    </dgm:pt>
    <dgm:pt modelId="{556F10FE-91B9-45DF-B9F3-4C1D4D0043EC}">
      <dgm:prSet phldrT="[Text]"/>
      <dgm:spPr>
        <a:solidFill>
          <a:srgbClr val="FF0000">
            <a:alpha val="50000"/>
          </a:srgbClr>
        </a:solidFill>
      </dgm:spPr>
      <dgm:t>
        <a:bodyPr/>
        <a:lstStyle/>
        <a:p>
          <a:r>
            <a:rPr lang="en-US" b="1" dirty="0"/>
            <a:t>Whole-School Engagement</a:t>
          </a:r>
        </a:p>
      </dgm:t>
    </dgm:pt>
    <dgm:pt modelId="{5E95EDB7-E7B6-4C54-B31C-D6F3002CBF9F}" type="parTrans" cxnId="{53BB319F-DC0C-4BDE-8001-09EF125D0936}">
      <dgm:prSet/>
      <dgm:spPr/>
      <dgm:t>
        <a:bodyPr/>
        <a:lstStyle/>
        <a:p>
          <a:endParaRPr lang="en-US"/>
        </a:p>
      </dgm:t>
    </dgm:pt>
    <dgm:pt modelId="{95FE3969-407D-4609-B3B1-0AEB52ADFA91}" type="sibTrans" cxnId="{53BB319F-DC0C-4BDE-8001-09EF125D0936}">
      <dgm:prSet/>
      <dgm:spPr/>
      <dgm:t>
        <a:bodyPr/>
        <a:lstStyle/>
        <a:p>
          <a:endParaRPr lang="en-US"/>
        </a:p>
      </dgm:t>
    </dgm:pt>
    <dgm:pt modelId="{B49290AC-3899-49D5-86FD-1C659C9EA5D4}" type="pres">
      <dgm:prSet presAssocID="{EABC56FF-E678-4DC1-A3BF-7469A6355FDD}" presName="compositeShape" presStyleCnt="0">
        <dgm:presLayoutVars>
          <dgm:chMax val="7"/>
          <dgm:dir/>
          <dgm:resizeHandles val="exact"/>
        </dgm:presLayoutVars>
      </dgm:prSet>
      <dgm:spPr/>
    </dgm:pt>
    <dgm:pt modelId="{289D4CEB-0C4F-4FE6-B164-5CEFF468F062}" type="pres">
      <dgm:prSet presAssocID="{A2180320-F404-4AC5-91BA-BEFC477A1357}" presName="circ1" presStyleLbl="vennNode1" presStyleIdx="0" presStyleCnt="3" custLinFactNeighborX="-1911" custLinFactNeighborY="3820"/>
      <dgm:spPr/>
    </dgm:pt>
    <dgm:pt modelId="{90CA694C-039E-4EA1-821B-1EE3F62E2A9C}" type="pres">
      <dgm:prSet presAssocID="{A2180320-F404-4AC5-91BA-BEFC477A1357}" presName="circ1Tx" presStyleLbl="revTx" presStyleIdx="0" presStyleCnt="0">
        <dgm:presLayoutVars>
          <dgm:chMax val="0"/>
          <dgm:chPref val="0"/>
          <dgm:bulletEnabled val="1"/>
        </dgm:presLayoutVars>
      </dgm:prSet>
      <dgm:spPr/>
    </dgm:pt>
    <dgm:pt modelId="{6368D95B-6D9C-43B4-8E17-96C0166C181B}" type="pres">
      <dgm:prSet presAssocID="{9295BEDB-8970-44CD-8C81-E5855913DA47}" presName="circ2" presStyleLbl="vennNode1" presStyleIdx="1" presStyleCnt="3" custLinFactNeighborX="2729" custLinFactNeighborY="2083"/>
      <dgm:spPr/>
    </dgm:pt>
    <dgm:pt modelId="{0922D6C6-37B0-40C8-A637-848B00C4357C}" type="pres">
      <dgm:prSet presAssocID="{9295BEDB-8970-44CD-8C81-E5855913DA47}" presName="circ2Tx" presStyleLbl="revTx" presStyleIdx="0" presStyleCnt="0">
        <dgm:presLayoutVars>
          <dgm:chMax val="0"/>
          <dgm:chPref val="0"/>
          <dgm:bulletEnabled val="1"/>
        </dgm:presLayoutVars>
      </dgm:prSet>
      <dgm:spPr/>
    </dgm:pt>
    <dgm:pt modelId="{F5E27570-3569-4DCB-AD0E-6E7AB421463D}" type="pres">
      <dgm:prSet presAssocID="{556F10FE-91B9-45DF-B9F3-4C1D4D0043EC}" presName="circ3" presStyleLbl="vennNode1" presStyleIdx="2" presStyleCnt="3" custLinFactNeighborX="-5184" custLinFactNeighborY="2083"/>
      <dgm:spPr/>
    </dgm:pt>
    <dgm:pt modelId="{DF2117DB-0DC6-4987-9AC9-1A53133C3E81}" type="pres">
      <dgm:prSet presAssocID="{556F10FE-91B9-45DF-B9F3-4C1D4D0043EC}" presName="circ3Tx" presStyleLbl="revTx" presStyleIdx="0" presStyleCnt="0">
        <dgm:presLayoutVars>
          <dgm:chMax val="0"/>
          <dgm:chPref val="0"/>
          <dgm:bulletEnabled val="1"/>
        </dgm:presLayoutVars>
      </dgm:prSet>
      <dgm:spPr/>
    </dgm:pt>
  </dgm:ptLst>
  <dgm:cxnLst>
    <dgm:cxn modelId="{2C11D00A-EE44-D64F-9F08-F3063A5DF2EB}" type="presOf" srcId="{556F10FE-91B9-45DF-B9F3-4C1D4D0043EC}" destId="{DF2117DB-0DC6-4987-9AC9-1A53133C3E81}" srcOrd="1" destOrd="0" presId="urn:microsoft.com/office/officeart/2005/8/layout/venn1"/>
    <dgm:cxn modelId="{9072341B-703A-B64C-8435-5FFC86FBE8F4}" type="presOf" srcId="{556F10FE-91B9-45DF-B9F3-4C1D4D0043EC}" destId="{F5E27570-3569-4DCB-AD0E-6E7AB421463D}" srcOrd="0" destOrd="0" presId="urn:microsoft.com/office/officeart/2005/8/layout/venn1"/>
    <dgm:cxn modelId="{0D7BAF24-1015-2A45-AD36-10D7B791A529}" type="presOf" srcId="{A2180320-F404-4AC5-91BA-BEFC477A1357}" destId="{90CA694C-039E-4EA1-821B-1EE3F62E2A9C}" srcOrd="1" destOrd="0" presId="urn:microsoft.com/office/officeart/2005/8/layout/venn1"/>
    <dgm:cxn modelId="{057ECF28-83EB-4CAE-A743-6BA0F6FF30FD}" srcId="{EABC56FF-E678-4DC1-A3BF-7469A6355FDD}" destId="{9295BEDB-8970-44CD-8C81-E5855913DA47}" srcOrd="1" destOrd="0" parTransId="{5C7EE1B3-3C6F-49B1-B77A-6E5F386BC146}" sibTransId="{B85F10E0-A645-4AD6-9D04-1B1FB75A2FAA}"/>
    <dgm:cxn modelId="{186C286A-E49C-734B-9FB1-76ACF88F8B39}" type="presOf" srcId="{A2180320-F404-4AC5-91BA-BEFC477A1357}" destId="{289D4CEB-0C4F-4FE6-B164-5CEFF468F062}" srcOrd="0" destOrd="0" presId="urn:microsoft.com/office/officeart/2005/8/layout/venn1"/>
    <dgm:cxn modelId="{53BB319F-DC0C-4BDE-8001-09EF125D0936}" srcId="{EABC56FF-E678-4DC1-A3BF-7469A6355FDD}" destId="{556F10FE-91B9-45DF-B9F3-4C1D4D0043EC}" srcOrd="2" destOrd="0" parTransId="{5E95EDB7-E7B6-4C54-B31C-D6F3002CBF9F}" sibTransId="{95FE3969-407D-4609-B3B1-0AEB52ADFA91}"/>
    <dgm:cxn modelId="{6A3D9EA6-70E3-9941-B1E4-98432178CEA7}" type="presOf" srcId="{9295BEDB-8970-44CD-8C81-E5855913DA47}" destId="{0922D6C6-37B0-40C8-A637-848B00C4357C}" srcOrd="1" destOrd="0" presId="urn:microsoft.com/office/officeart/2005/8/layout/venn1"/>
    <dgm:cxn modelId="{17D7B4AD-04D5-7B45-BC5B-01B2C3D7323F}" type="presOf" srcId="{EABC56FF-E678-4DC1-A3BF-7469A6355FDD}" destId="{B49290AC-3899-49D5-86FD-1C659C9EA5D4}" srcOrd="0" destOrd="0" presId="urn:microsoft.com/office/officeart/2005/8/layout/venn1"/>
    <dgm:cxn modelId="{D359B5AF-953F-453F-AEFA-A316181F3865}" srcId="{EABC56FF-E678-4DC1-A3BF-7469A6355FDD}" destId="{A2180320-F404-4AC5-91BA-BEFC477A1357}" srcOrd="0" destOrd="0" parTransId="{D64D8F48-6823-4209-9F44-8F05DA5682EE}" sibTransId="{4AF87BEE-EF0F-42D0-83AA-4DB5E0B755DD}"/>
    <dgm:cxn modelId="{215C66CF-53E4-284D-AE5D-E19028BEE2F5}" type="presOf" srcId="{9295BEDB-8970-44CD-8C81-E5855913DA47}" destId="{6368D95B-6D9C-43B4-8E17-96C0166C181B}" srcOrd="0" destOrd="0" presId="urn:microsoft.com/office/officeart/2005/8/layout/venn1"/>
    <dgm:cxn modelId="{C1098634-514F-574A-B068-5A415727A600}" type="presParOf" srcId="{B49290AC-3899-49D5-86FD-1C659C9EA5D4}" destId="{289D4CEB-0C4F-4FE6-B164-5CEFF468F062}" srcOrd="0" destOrd="0" presId="urn:microsoft.com/office/officeart/2005/8/layout/venn1"/>
    <dgm:cxn modelId="{AD0CB0C2-AF86-D844-80E2-581DF455B7BC}" type="presParOf" srcId="{B49290AC-3899-49D5-86FD-1C659C9EA5D4}" destId="{90CA694C-039E-4EA1-821B-1EE3F62E2A9C}" srcOrd="1" destOrd="0" presId="urn:microsoft.com/office/officeart/2005/8/layout/venn1"/>
    <dgm:cxn modelId="{1E4D15E4-687F-194A-A2A4-911A20F66902}" type="presParOf" srcId="{B49290AC-3899-49D5-86FD-1C659C9EA5D4}" destId="{6368D95B-6D9C-43B4-8E17-96C0166C181B}" srcOrd="2" destOrd="0" presId="urn:microsoft.com/office/officeart/2005/8/layout/venn1"/>
    <dgm:cxn modelId="{3E5C1ADE-6419-E247-9BAB-A03BC700F6CB}" type="presParOf" srcId="{B49290AC-3899-49D5-86FD-1C659C9EA5D4}" destId="{0922D6C6-37B0-40C8-A637-848B00C4357C}" srcOrd="3" destOrd="0" presId="urn:microsoft.com/office/officeart/2005/8/layout/venn1"/>
    <dgm:cxn modelId="{41BF3C71-4B1F-024B-87AF-05A18EFDFC65}" type="presParOf" srcId="{B49290AC-3899-49D5-86FD-1C659C9EA5D4}" destId="{F5E27570-3569-4DCB-AD0E-6E7AB421463D}" srcOrd="4" destOrd="0" presId="urn:microsoft.com/office/officeart/2005/8/layout/venn1"/>
    <dgm:cxn modelId="{CC72846B-12A2-EA46-BF78-3F38E3F542DA}" type="presParOf" srcId="{B49290AC-3899-49D5-86FD-1C659C9EA5D4}" destId="{DF2117DB-0DC6-4987-9AC9-1A53133C3E8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BCE7A4-CBEF-4278-806F-7AA6E3DE07A3}">
      <dsp:nvSpPr>
        <dsp:cNvPr id="0" name=""/>
        <dsp:cNvSpPr/>
      </dsp:nvSpPr>
      <dsp:spPr>
        <a:xfrm>
          <a:off x="746924" y="0"/>
          <a:ext cx="2242290" cy="2242258"/>
        </a:xfrm>
        <a:prstGeom prst="ellipse">
          <a:avLst/>
        </a:prstGeom>
        <a:solidFill>
          <a:srgbClr val="FF000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Sports</a:t>
          </a:r>
        </a:p>
      </dsp:txBody>
      <dsp:txXfrm>
        <a:off x="1075300" y="328371"/>
        <a:ext cx="1585538" cy="1585516"/>
      </dsp:txXfrm>
    </dsp:sp>
    <dsp:sp modelId="{DBC80885-6BE0-40DC-925E-0A5070A7B921}">
      <dsp:nvSpPr>
        <dsp:cNvPr id="0" name=""/>
        <dsp:cNvSpPr/>
      </dsp:nvSpPr>
      <dsp:spPr>
        <a:xfrm>
          <a:off x="1838087" y="1323951"/>
          <a:ext cx="2242290" cy="2242258"/>
        </a:xfrm>
        <a:prstGeom prst="ellipse">
          <a:avLst/>
        </a:prstGeom>
        <a:solidFill>
          <a:srgbClr val="FF000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rgbClr val="FFFFFF"/>
              </a:solidFill>
            </a:rPr>
            <a:t>Education</a:t>
          </a:r>
        </a:p>
      </dsp:txBody>
      <dsp:txXfrm>
        <a:off x="2166463" y="1652322"/>
        <a:ext cx="1585538" cy="1585516"/>
      </dsp:txXfrm>
    </dsp:sp>
    <dsp:sp modelId="{2CF87372-6D42-49FE-9563-FBE36BEF46F3}">
      <dsp:nvSpPr>
        <dsp:cNvPr id="0" name=""/>
        <dsp:cNvSpPr/>
      </dsp:nvSpPr>
      <dsp:spPr>
        <a:xfrm>
          <a:off x="3039036" y="0"/>
          <a:ext cx="2242290" cy="2242258"/>
        </a:xfrm>
        <a:prstGeom prst="ellipse">
          <a:avLst/>
        </a:prstGeom>
        <a:solidFill>
          <a:srgbClr val="FF0000">
            <a:alpha val="6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Health</a:t>
          </a:r>
        </a:p>
      </dsp:txBody>
      <dsp:txXfrm>
        <a:off x="3367412" y="328371"/>
        <a:ext cx="1585538" cy="15855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D4CEB-0C4F-4FE6-B164-5CEFF468F062}">
      <dsp:nvSpPr>
        <dsp:cNvPr id="0" name=""/>
        <dsp:cNvSpPr/>
      </dsp:nvSpPr>
      <dsp:spPr>
        <a:xfrm>
          <a:off x="1904519" y="114884"/>
          <a:ext cx="1946097" cy="194609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Unified Sports</a:t>
          </a:r>
        </a:p>
      </dsp:txBody>
      <dsp:txXfrm>
        <a:off x="2163999" y="455451"/>
        <a:ext cx="1427137" cy="875743"/>
      </dsp:txXfrm>
    </dsp:sp>
    <dsp:sp modelId="{6368D95B-6D9C-43B4-8E17-96C0166C181B}">
      <dsp:nvSpPr>
        <dsp:cNvPr id="0" name=""/>
        <dsp:cNvSpPr/>
      </dsp:nvSpPr>
      <dsp:spPr>
        <a:xfrm>
          <a:off x="2697035" y="1297391"/>
          <a:ext cx="1946097" cy="194609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Youth Leadership &amp; Activation</a:t>
          </a:r>
        </a:p>
      </dsp:txBody>
      <dsp:txXfrm>
        <a:off x="3292216" y="1800133"/>
        <a:ext cx="1167658" cy="1070353"/>
      </dsp:txXfrm>
    </dsp:sp>
    <dsp:sp modelId="{F5E27570-3569-4DCB-AD0E-6E7AB421463D}">
      <dsp:nvSpPr>
        <dsp:cNvPr id="0" name=""/>
        <dsp:cNvSpPr/>
      </dsp:nvSpPr>
      <dsp:spPr>
        <a:xfrm>
          <a:off x="1138607" y="1297391"/>
          <a:ext cx="1946097" cy="1946097"/>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kern="1200" dirty="0"/>
            <a:t>Whole-School Engagement</a:t>
          </a:r>
        </a:p>
      </dsp:txBody>
      <dsp:txXfrm>
        <a:off x="1321864" y="1800133"/>
        <a:ext cx="1167658" cy="1070353"/>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E68ABC-8B4B-4DC2-B2E5-B10CEDEB7627}" type="datetimeFigureOut">
              <a:rPr lang="en-US" smtClean="0"/>
              <a:t>5/18/2023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B40DF-0458-4E9F-964C-23CD64726089}" type="slidenum">
              <a:rPr lang="en-US" smtClean="0"/>
              <a:t>‹#›</a:t>
            </a:fld>
            <a:endParaRPr lang="en-US"/>
          </a:p>
        </p:txBody>
      </p:sp>
    </p:spTree>
    <p:extLst>
      <p:ext uri="{BB962C8B-B14F-4D97-AF65-F5344CB8AC3E}">
        <p14:creationId xmlns:p14="http://schemas.microsoft.com/office/powerpoint/2010/main" val="257948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4B40DF-0458-4E9F-964C-23CD64726089}" type="slidenum">
              <a:rPr lang="en-US" smtClean="0"/>
              <a:t>23</a:t>
            </a:fld>
            <a:endParaRPr lang="en-US"/>
          </a:p>
        </p:txBody>
      </p:sp>
    </p:spTree>
    <p:extLst>
      <p:ext uri="{BB962C8B-B14F-4D97-AF65-F5344CB8AC3E}">
        <p14:creationId xmlns:p14="http://schemas.microsoft.com/office/powerpoint/2010/main" val="747628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1C3E133D-A8C8-BE40-8191-F2A89E2BB6B3}"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E133D-A8C8-BE40-8191-F2A89E2BB6B3}"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3E133D-A8C8-BE40-8191-F2A89E2BB6B3}"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3E133D-A8C8-BE40-8191-F2A89E2BB6B3}"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1C3E133D-A8C8-BE40-8191-F2A89E2BB6B3}" type="datetimeFigureOut">
              <a:rPr lang="en-US" smtClean="0"/>
              <a:t>5/18/2023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3E133D-A8C8-BE40-8191-F2A89E2BB6B3}"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99A0EC-D71B-2746-BC34-BD4127AFA474}"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3E133D-A8C8-BE40-8191-F2A89E2BB6B3}" type="datetimeFigureOut">
              <a:rPr lang="en-US" smtClean="0"/>
              <a:t>5/18/2023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E133D-A8C8-BE40-8191-F2A89E2BB6B3}" type="datetimeFigureOut">
              <a:rPr lang="en-US" smtClean="0"/>
              <a:t>5/18/2023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E133D-A8C8-BE40-8191-F2A89E2BB6B3}" type="datetimeFigureOut">
              <a:rPr lang="en-US" smtClean="0"/>
              <a:t>5/18/2023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1C3E133D-A8C8-BE40-8191-F2A89E2BB6B3}" type="datetimeFigureOut">
              <a:rPr lang="en-US" smtClean="0"/>
              <a:t>5/18/2023</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4899A0EC-D71B-2746-BC34-BD4127AFA47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3E133D-A8C8-BE40-8191-F2A89E2BB6B3}" type="datetimeFigureOut">
              <a:rPr lang="en-US" smtClean="0"/>
              <a:t>5/18/2023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99A0EC-D71B-2746-BC34-BD4127AFA47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1C3E133D-A8C8-BE40-8191-F2A89E2BB6B3}" type="datetimeFigureOut">
              <a:rPr lang="en-US" smtClean="0"/>
              <a:t>5/18/2023</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4899A0EC-D71B-2746-BC34-BD4127AFA47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General Orientation </a:t>
            </a:r>
          </a:p>
        </p:txBody>
      </p:sp>
      <p:sp>
        <p:nvSpPr>
          <p:cNvPr id="3" name="Subtitle 2"/>
          <p:cNvSpPr>
            <a:spLocks noGrp="1"/>
          </p:cNvSpPr>
          <p:nvPr>
            <p:ph type="subTitle" idx="1"/>
          </p:nvPr>
        </p:nvSpPr>
        <p:spPr/>
        <p:txBody>
          <a:bodyPr>
            <a:normAutofit/>
          </a:bodyPr>
          <a:lstStyle/>
          <a:p>
            <a:r>
              <a:rPr lang="en-US" sz="1800" dirty="0"/>
              <a:t>Special Olympics south Carolina </a:t>
            </a:r>
          </a:p>
        </p:txBody>
      </p:sp>
      <p:pic>
        <p:nvPicPr>
          <p:cNvPr id="7" name="Picture 6">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4895646"/>
            <a:ext cx="1884075" cy="1787064"/>
          </a:xfrm>
          <a:prstGeom prst="rect">
            <a:avLst/>
          </a:prstGeom>
        </p:spPr>
      </p:pic>
    </p:spTree>
    <p:extLst>
      <p:ext uri="{BB962C8B-B14F-4D97-AF65-F5344CB8AC3E}">
        <p14:creationId xmlns:p14="http://schemas.microsoft.com/office/powerpoint/2010/main" val="427906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may know</a:t>
            </a:r>
            <a:r>
              <a:rPr lang="is-IS" dirty="0"/>
              <a:t>…</a:t>
            </a:r>
            <a:endParaRPr lang="en-US" dirty="0"/>
          </a:p>
        </p:txBody>
      </p:sp>
      <p:sp>
        <p:nvSpPr>
          <p:cNvPr id="3" name="Content Placeholder 2"/>
          <p:cNvSpPr>
            <a:spLocks noGrp="1"/>
          </p:cNvSpPr>
          <p:nvPr>
            <p:ph idx="1"/>
          </p:nvPr>
        </p:nvSpPr>
        <p:spPr>
          <a:xfrm>
            <a:off x="1414088" y="1202744"/>
            <a:ext cx="6168967" cy="3579849"/>
          </a:xfrm>
        </p:spPr>
        <p:txBody>
          <a:bodyPr>
            <a:normAutofit/>
          </a:bodyPr>
          <a:lstStyle/>
          <a:p>
            <a:pPr>
              <a:lnSpc>
                <a:spcPct val="90000"/>
              </a:lnSpc>
              <a:buFont typeface="Arial"/>
              <a:buChar char="•"/>
            </a:pPr>
            <a:r>
              <a:rPr lang="en-US" sz="2400" b="0" dirty="0"/>
              <a:t>All SO competitions follow the Official SO Sports Rules, which have been adapted from official rules of the National Governing Body or International Federation of each sport offered by SO.  </a:t>
            </a:r>
          </a:p>
          <a:p>
            <a:pPr>
              <a:lnSpc>
                <a:spcPct val="90000"/>
              </a:lnSpc>
              <a:buFont typeface="Arial"/>
              <a:buChar char="•"/>
            </a:pPr>
            <a:r>
              <a:rPr lang="en-US" sz="2400" b="0" dirty="0"/>
              <a:t>SO offers various levels of competition based on ability levels.</a:t>
            </a:r>
          </a:p>
          <a:p>
            <a:endParaRPr lang="en-US" sz="2400" dirty="0"/>
          </a:p>
        </p:txBody>
      </p:sp>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674569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Summer/Fall sports Offered by SOSC</a:t>
            </a:r>
          </a:p>
        </p:txBody>
      </p:sp>
      <p:sp>
        <p:nvSpPr>
          <p:cNvPr id="3" name="Content Placeholder 2"/>
          <p:cNvSpPr>
            <a:spLocks noGrp="1"/>
          </p:cNvSpPr>
          <p:nvPr>
            <p:ph idx="1"/>
          </p:nvPr>
        </p:nvSpPr>
        <p:spPr>
          <a:xfrm>
            <a:off x="3777010" y="1483968"/>
            <a:ext cx="2429825" cy="2983033"/>
          </a:xfrm>
        </p:spPr>
        <p:txBody>
          <a:bodyPr>
            <a:normAutofit lnSpcReduction="10000"/>
          </a:bodyPr>
          <a:lstStyle/>
          <a:p>
            <a:pPr>
              <a:buFont typeface="Arial"/>
              <a:buChar char="•"/>
            </a:pPr>
            <a:r>
              <a:rPr lang="en-US" dirty="0"/>
              <a:t>Aquatics</a:t>
            </a:r>
          </a:p>
          <a:p>
            <a:pPr>
              <a:buFont typeface="Arial"/>
              <a:buChar char="•"/>
            </a:pPr>
            <a:r>
              <a:rPr lang="en-US" dirty="0"/>
              <a:t>Basketball</a:t>
            </a:r>
          </a:p>
          <a:p>
            <a:pPr>
              <a:buFont typeface="Arial"/>
              <a:buChar char="•"/>
            </a:pPr>
            <a:r>
              <a:rPr lang="en-US" dirty="0"/>
              <a:t>Bowling</a:t>
            </a:r>
          </a:p>
          <a:p>
            <a:pPr>
              <a:buFont typeface="Arial"/>
              <a:buChar char="•"/>
            </a:pPr>
            <a:r>
              <a:rPr lang="en-US" dirty="0"/>
              <a:t>Equestrian</a:t>
            </a:r>
          </a:p>
          <a:p>
            <a:pPr>
              <a:buFont typeface="Arial"/>
              <a:buChar char="•"/>
            </a:pPr>
            <a:r>
              <a:rPr lang="en-US" dirty="0"/>
              <a:t>Football (soccer)</a:t>
            </a:r>
          </a:p>
          <a:p>
            <a:pPr>
              <a:buFont typeface="Arial"/>
              <a:buChar char="•"/>
            </a:pPr>
            <a:r>
              <a:rPr lang="en-US" dirty="0"/>
              <a:t>Golf</a:t>
            </a:r>
          </a:p>
          <a:p>
            <a:pPr marL="285750" indent="-285750">
              <a:lnSpc>
                <a:spcPct val="150000"/>
              </a:lnSpc>
              <a:buFont typeface="Arial"/>
              <a:buChar char="•"/>
            </a:pPr>
            <a:r>
              <a:rPr lang="en-US" dirty="0"/>
              <a:t> Artistic Gymnastics</a:t>
            </a:r>
          </a:p>
          <a:p>
            <a:pPr marL="285750" indent="-285750">
              <a:lnSpc>
                <a:spcPct val="150000"/>
              </a:lnSpc>
              <a:buFont typeface="Arial"/>
              <a:buChar char="•"/>
            </a:pPr>
            <a:r>
              <a:rPr lang="en-US" dirty="0"/>
              <a:t> Rhythmic Gymnastics</a:t>
            </a:r>
          </a:p>
          <a:p>
            <a:endParaRPr lang="en-US" dirty="0"/>
          </a:p>
        </p:txBody>
      </p:sp>
      <p:sp>
        <p:nvSpPr>
          <p:cNvPr id="4" name="TextBox 3"/>
          <p:cNvSpPr txBox="1"/>
          <p:nvPr/>
        </p:nvSpPr>
        <p:spPr>
          <a:xfrm>
            <a:off x="6422313" y="1384630"/>
            <a:ext cx="2473348" cy="2308324"/>
          </a:xfrm>
          <a:prstGeom prst="rect">
            <a:avLst/>
          </a:prstGeom>
          <a:noFill/>
        </p:spPr>
        <p:txBody>
          <a:bodyPr wrap="square" rtlCol="0">
            <a:spAutoFit/>
          </a:bodyPr>
          <a:lstStyle/>
          <a:p>
            <a:pPr marL="285750" indent="-285750">
              <a:lnSpc>
                <a:spcPct val="150000"/>
              </a:lnSpc>
              <a:buFont typeface="Arial"/>
              <a:buChar char="•"/>
            </a:pPr>
            <a:r>
              <a:rPr lang="en-US" sz="1600" b="1" dirty="0"/>
              <a:t>Powerlifting</a:t>
            </a:r>
          </a:p>
          <a:p>
            <a:pPr marL="285750" indent="-285750">
              <a:lnSpc>
                <a:spcPct val="150000"/>
              </a:lnSpc>
              <a:buFont typeface="Arial"/>
              <a:buChar char="•"/>
            </a:pPr>
            <a:r>
              <a:rPr lang="en-US" sz="1600" b="1" dirty="0"/>
              <a:t>Roller Skating</a:t>
            </a:r>
          </a:p>
          <a:p>
            <a:pPr marL="285750" indent="-285750">
              <a:lnSpc>
                <a:spcPct val="150000"/>
              </a:lnSpc>
              <a:buFont typeface="Arial"/>
              <a:buChar char="•"/>
            </a:pPr>
            <a:r>
              <a:rPr lang="en-US" sz="1600" b="1" dirty="0"/>
              <a:t>Softball</a:t>
            </a:r>
          </a:p>
          <a:p>
            <a:pPr marL="285750" indent="-285750">
              <a:lnSpc>
                <a:spcPct val="150000"/>
              </a:lnSpc>
              <a:buFont typeface="Arial"/>
              <a:buChar char="•"/>
            </a:pPr>
            <a:r>
              <a:rPr lang="en-US" sz="1600" b="1" dirty="0"/>
              <a:t>Tennis</a:t>
            </a:r>
          </a:p>
          <a:p>
            <a:pPr marL="285750" indent="-285750">
              <a:lnSpc>
                <a:spcPct val="150000"/>
              </a:lnSpc>
              <a:buFont typeface="Arial"/>
              <a:buChar char="•"/>
            </a:pPr>
            <a:r>
              <a:rPr lang="en-US" sz="1600" b="1" dirty="0"/>
              <a:t>Track &amp; Field</a:t>
            </a:r>
          </a:p>
          <a:p>
            <a:pPr marL="285750" indent="-285750">
              <a:lnSpc>
                <a:spcPct val="150000"/>
              </a:lnSpc>
              <a:buFont typeface="Arial"/>
              <a:buChar char="•"/>
            </a:pPr>
            <a:r>
              <a:rPr lang="en-US" sz="1600" b="1" dirty="0"/>
              <a:t>Volleyball</a:t>
            </a:r>
          </a:p>
        </p:txBody>
      </p:sp>
      <p:pic>
        <p:nvPicPr>
          <p:cNvPr id="5" name="Picture 4" descr="Untitled.png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84" y="1483969"/>
            <a:ext cx="3127248" cy="2700528"/>
          </a:xfrm>
          <a:prstGeom prst="rect">
            <a:avLst/>
          </a:prstGeom>
        </p:spPr>
      </p:pic>
      <p:pic>
        <p:nvPicPr>
          <p:cNvPr id="7" name="Picture 6">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3949184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Sports by SOSC</a:t>
            </a:r>
          </a:p>
        </p:txBody>
      </p:sp>
      <p:sp>
        <p:nvSpPr>
          <p:cNvPr id="3" name="Content Placeholder 2"/>
          <p:cNvSpPr>
            <a:spLocks noGrp="1"/>
          </p:cNvSpPr>
          <p:nvPr>
            <p:ph idx="1"/>
          </p:nvPr>
        </p:nvSpPr>
        <p:spPr>
          <a:xfrm>
            <a:off x="986246" y="1491088"/>
            <a:ext cx="3749040" cy="3579849"/>
          </a:xfrm>
        </p:spPr>
        <p:txBody>
          <a:bodyPr/>
          <a:lstStyle/>
          <a:p>
            <a:pPr>
              <a:buFont typeface="Arial"/>
              <a:buChar char="•"/>
            </a:pPr>
            <a:r>
              <a:rPr lang="en-US" sz="2400" dirty="0"/>
              <a:t>Alpine Skiing</a:t>
            </a:r>
          </a:p>
          <a:p>
            <a:pPr>
              <a:buFont typeface="Arial"/>
              <a:buChar char="•"/>
            </a:pPr>
            <a:r>
              <a:rPr lang="en-US" sz="2400" dirty="0"/>
              <a:t>Snowboarding</a:t>
            </a:r>
          </a:p>
          <a:p>
            <a:pPr>
              <a:buFont typeface="Arial"/>
              <a:buChar char="•"/>
            </a:pPr>
            <a:r>
              <a:rPr lang="en-US" sz="2400" dirty="0"/>
              <a:t>Figure Skating</a:t>
            </a:r>
          </a:p>
          <a:p>
            <a:endParaRPr lang="en-US" dirty="0"/>
          </a:p>
        </p:txBody>
      </p:sp>
      <p:pic>
        <p:nvPicPr>
          <p:cNvPr id="6" name="Picture 5">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pic>
        <p:nvPicPr>
          <p:cNvPr id="11" name="Picture 10" descr="Untitled.png18.png">
            <a:extLst>
              <a:ext uri="{FF2B5EF4-FFF2-40B4-BE49-F238E27FC236}">
                <a16:creationId xmlns:a16="http://schemas.microsoft.com/office/drawing/2014/main" id="{4C247E57-B7DC-43E6-9EC6-E3B1CE575A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938" y="914400"/>
            <a:ext cx="3285961" cy="3916218"/>
          </a:xfrm>
          <a:prstGeom prst="rect">
            <a:avLst/>
          </a:prstGeom>
        </p:spPr>
      </p:pic>
    </p:spTree>
    <p:extLst>
      <p:ext uri="{BB962C8B-B14F-4D97-AF65-F5344CB8AC3E}">
        <p14:creationId xmlns:p14="http://schemas.microsoft.com/office/powerpoint/2010/main" val="239324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Unified sports</a:t>
            </a:r>
          </a:p>
        </p:txBody>
      </p:sp>
      <p:sp>
        <p:nvSpPr>
          <p:cNvPr id="3" name="Content Placeholder 2"/>
          <p:cNvSpPr>
            <a:spLocks noGrp="1"/>
          </p:cNvSpPr>
          <p:nvPr>
            <p:ph idx="1"/>
          </p:nvPr>
        </p:nvSpPr>
        <p:spPr/>
        <p:txBody>
          <a:bodyPr/>
          <a:lstStyle/>
          <a:p>
            <a:pPr>
              <a:buFont typeface="Arial"/>
              <a:buChar char="•"/>
            </a:pPr>
            <a:r>
              <a:rPr lang="en-US" sz="2000" b="0" dirty="0"/>
              <a:t>Unified Sports is combining approximately equal numbers of Special Olympics athletes with athletes without intellectual disabilities (called Unified Partners) on sports teams for training and competition.  </a:t>
            </a:r>
          </a:p>
          <a:p>
            <a:endParaRPr lang="en-US" sz="2000" b="0" dirty="0"/>
          </a:p>
          <a:p>
            <a:pPr>
              <a:buFont typeface="Arial"/>
              <a:buChar char="•"/>
            </a:pPr>
            <a:r>
              <a:rPr lang="en-US" sz="2000" b="0" dirty="0"/>
              <a:t>Unified Partners and SO Athletes should have similar sports skills.</a:t>
            </a:r>
          </a:p>
          <a:p>
            <a:endParaRPr lang="en-US" sz="2000" b="0" dirty="0"/>
          </a:p>
          <a:p>
            <a:pPr>
              <a:buFont typeface="Arial"/>
              <a:buChar char="•"/>
            </a:pPr>
            <a:r>
              <a:rPr lang="en-US" sz="2000" b="0" dirty="0"/>
              <a:t>Unified Sports is offered in both individual (an athlete and unified partner paired together) and team sports. </a:t>
            </a:r>
          </a:p>
          <a:p>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53007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Unified sports</a:t>
            </a:r>
          </a:p>
        </p:txBody>
      </p:sp>
      <p:sp>
        <p:nvSpPr>
          <p:cNvPr id="3" name="Content Placeholder 2"/>
          <p:cNvSpPr>
            <a:spLocks noGrp="1"/>
          </p:cNvSpPr>
          <p:nvPr>
            <p:ph idx="1"/>
          </p:nvPr>
        </p:nvSpPr>
        <p:spPr>
          <a:xfrm>
            <a:off x="424873" y="1100628"/>
            <a:ext cx="4036621" cy="3579849"/>
          </a:xfrm>
        </p:spPr>
        <p:txBody>
          <a:bodyPr>
            <a:normAutofit/>
          </a:bodyPr>
          <a:lstStyle/>
          <a:p>
            <a:pPr>
              <a:buFont typeface="Arial"/>
              <a:buChar char="•"/>
            </a:pPr>
            <a:r>
              <a:rPr lang="en-US" sz="1800" dirty="0"/>
              <a:t>Aquatics</a:t>
            </a:r>
          </a:p>
          <a:p>
            <a:pPr>
              <a:buFont typeface="Arial"/>
              <a:buChar char="•"/>
            </a:pPr>
            <a:r>
              <a:rPr lang="en-US" sz="1800" dirty="0"/>
              <a:t>Badminton</a:t>
            </a:r>
          </a:p>
          <a:p>
            <a:pPr>
              <a:buFont typeface="Arial"/>
              <a:buChar char="•"/>
            </a:pPr>
            <a:r>
              <a:rPr lang="en-US" sz="1800" dirty="0"/>
              <a:t>Basketball</a:t>
            </a:r>
          </a:p>
          <a:p>
            <a:pPr>
              <a:buFont typeface="Arial"/>
              <a:buChar char="•"/>
            </a:pPr>
            <a:r>
              <a:rPr lang="en-US" sz="1800" dirty="0"/>
              <a:t>Bocce</a:t>
            </a:r>
          </a:p>
          <a:p>
            <a:pPr>
              <a:buFont typeface="Arial"/>
              <a:buChar char="•"/>
            </a:pPr>
            <a:r>
              <a:rPr lang="en-US" sz="1800" dirty="0"/>
              <a:t>Bowling</a:t>
            </a:r>
          </a:p>
          <a:p>
            <a:pPr>
              <a:buFont typeface="Arial"/>
              <a:buChar char="•"/>
            </a:pPr>
            <a:r>
              <a:rPr lang="en-US" sz="1800" dirty="0"/>
              <a:t>Cheerleading</a:t>
            </a:r>
          </a:p>
          <a:p>
            <a:pPr>
              <a:buFont typeface="Arial"/>
              <a:buChar char="•"/>
            </a:pPr>
            <a:r>
              <a:rPr lang="en-US" sz="1800" dirty="0"/>
              <a:t>Flag Football</a:t>
            </a:r>
          </a:p>
          <a:p>
            <a:pPr>
              <a:buFont typeface="Arial"/>
              <a:buChar char="•"/>
            </a:pPr>
            <a:r>
              <a:rPr lang="en-US" sz="1800" dirty="0"/>
              <a:t>Golf</a:t>
            </a:r>
          </a:p>
          <a:p>
            <a:endParaRPr lang="en-US" dirty="0"/>
          </a:p>
        </p:txBody>
      </p:sp>
      <p:pic>
        <p:nvPicPr>
          <p:cNvPr id="4" name="Picture 3" descr="Untitled.png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148" y="1100628"/>
            <a:ext cx="2700528" cy="2974848"/>
          </a:xfrm>
          <a:prstGeom prst="rect">
            <a:avLst/>
          </a:prstGeom>
        </p:spPr>
      </p:pic>
      <p:sp>
        <p:nvSpPr>
          <p:cNvPr id="5" name="TextBox 4"/>
          <p:cNvSpPr txBox="1"/>
          <p:nvPr/>
        </p:nvSpPr>
        <p:spPr>
          <a:xfrm>
            <a:off x="5971582" y="1035171"/>
            <a:ext cx="2645888" cy="4247317"/>
          </a:xfrm>
          <a:prstGeom prst="rect">
            <a:avLst/>
          </a:prstGeom>
          <a:noFill/>
        </p:spPr>
        <p:txBody>
          <a:bodyPr wrap="square" rtlCol="0">
            <a:spAutoFit/>
          </a:bodyPr>
          <a:lstStyle/>
          <a:p>
            <a:pPr marL="285750" indent="-285750">
              <a:lnSpc>
                <a:spcPct val="150000"/>
              </a:lnSpc>
              <a:buFont typeface="Arial"/>
              <a:buChar char="•"/>
            </a:pPr>
            <a:r>
              <a:rPr lang="en-US" b="1" dirty="0"/>
              <a:t>Artistic Gymnastics</a:t>
            </a:r>
          </a:p>
          <a:p>
            <a:pPr marL="285750" indent="-285750">
              <a:lnSpc>
                <a:spcPct val="150000"/>
              </a:lnSpc>
              <a:buFont typeface="Arial"/>
              <a:buChar char="•"/>
            </a:pPr>
            <a:r>
              <a:rPr lang="en-US" b="1" dirty="0"/>
              <a:t>Rhythmic Gymnastics</a:t>
            </a:r>
          </a:p>
          <a:p>
            <a:pPr marL="285750" indent="-285750">
              <a:lnSpc>
                <a:spcPct val="150000"/>
              </a:lnSpc>
              <a:buFont typeface="Arial"/>
              <a:buChar char="•"/>
            </a:pPr>
            <a:r>
              <a:rPr lang="en-US" b="1" dirty="0"/>
              <a:t>Kayaking</a:t>
            </a:r>
          </a:p>
          <a:p>
            <a:pPr marL="285750" indent="-285750">
              <a:lnSpc>
                <a:spcPct val="150000"/>
              </a:lnSpc>
              <a:buFont typeface="Arial"/>
              <a:buChar char="•"/>
            </a:pPr>
            <a:r>
              <a:rPr lang="en-US" b="1" dirty="0"/>
              <a:t>Sailing</a:t>
            </a:r>
          </a:p>
          <a:p>
            <a:pPr marL="285750" indent="-285750">
              <a:lnSpc>
                <a:spcPct val="150000"/>
              </a:lnSpc>
              <a:buFont typeface="Arial"/>
              <a:buChar char="•"/>
            </a:pPr>
            <a:r>
              <a:rPr lang="en-US" b="1" dirty="0"/>
              <a:t>Soccer</a:t>
            </a:r>
          </a:p>
          <a:p>
            <a:pPr marL="285750" indent="-285750">
              <a:lnSpc>
                <a:spcPct val="150000"/>
              </a:lnSpc>
              <a:buFont typeface="Arial"/>
              <a:buChar char="•"/>
            </a:pPr>
            <a:r>
              <a:rPr lang="en-US" b="1" dirty="0"/>
              <a:t>Softball</a:t>
            </a:r>
          </a:p>
          <a:p>
            <a:pPr marL="285750" indent="-285750">
              <a:lnSpc>
                <a:spcPct val="150000"/>
              </a:lnSpc>
              <a:buFont typeface="Arial"/>
              <a:buChar char="•"/>
            </a:pPr>
            <a:r>
              <a:rPr lang="en-US" b="1" dirty="0"/>
              <a:t>Tennis</a:t>
            </a:r>
          </a:p>
          <a:p>
            <a:pPr marL="285750" indent="-285750">
              <a:lnSpc>
                <a:spcPct val="150000"/>
              </a:lnSpc>
              <a:buFont typeface="Arial"/>
              <a:buChar char="•"/>
            </a:pPr>
            <a:r>
              <a:rPr lang="en-US" b="1" dirty="0"/>
              <a:t>Track &amp; Field</a:t>
            </a:r>
          </a:p>
          <a:p>
            <a:pPr marL="285750" indent="-285750">
              <a:lnSpc>
                <a:spcPct val="150000"/>
              </a:lnSpc>
              <a:buFont typeface="Arial"/>
              <a:buChar char="•"/>
            </a:pPr>
            <a:r>
              <a:rPr lang="en-US" b="1" dirty="0"/>
              <a:t>Volleyball</a:t>
            </a:r>
          </a:p>
          <a:p>
            <a:pPr marL="285750" indent="-285750">
              <a:lnSpc>
                <a:spcPct val="150000"/>
              </a:lnSpc>
              <a:buFont typeface="Arial"/>
              <a:buChar char="•"/>
            </a:pPr>
            <a:endParaRPr lang="en-US" b="1" dirty="0"/>
          </a:p>
        </p:txBody>
      </p:sp>
      <p:pic>
        <p:nvPicPr>
          <p:cNvPr id="6" name="Picture 5">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4227039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365760"/>
            <a:ext cx="7520940" cy="1158240"/>
          </a:xfrm>
        </p:spPr>
        <p:txBody>
          <a:bodyPr/>
          <a:lstStyle/>
          <a:p>
            <a:pPr algn="ctr"/>
            <a:r>
              <a:rPr lang="en-US" dirty="0"/>
              <a:t>4 essential elements of </a:t>
            </a:r>
            <a:br>
              <a:rPr lang="en-US" dirty="0"/>
            </a:br>
            <a:r>
              <a:rPr lang="en-US" dirty="0"/>
              <a:t>special Olympics programs </a:t>
            </a:r>
          </a:p>
        </p:txBody>
      </p:sp>
      <p:sp>
        <p:nvSpPr>
          <p:cNvPr id="3" name="Content Placeholder 2"/>
          <p:cNvSpPr>
            <a:spLocks noGrp="1"/>
          </p:cNvSpPr>
          <p:nvPr>
            <p:ph idx="1"/>
          </p:nvPr>
        </p:nvSpPr>
        <p:spPr>
          <a:xfrm>
            <a:off x="822960" y="1735628"/>
            <a:ext cx="7520940" cy="3579849"/>
          </a:xfrm>
        </p:spPr>
        <p:txBody>
          <a:bodyPr/>
          <a:lstStyle/>
          <a:p>
            <a:pPr>
              <a:buFont typeface="Arial"/>
              <a:buChar char="•"/>
            </a:pPr>
            <a:r>
              <a:rPr lang="en-US" sz="2800" b="0" dirty="0"/>
              <a:t>Coaches’ Training</a:t>
            </a:r>
          </a:p>
          <a:p>
            <a:pPr>
              <a:buFont typeface="Arial"/>
              <a:buChar char="•"/>
            </a:pPr>
            <a:r>
              <a:rPr lang="en-US" sz="2800" b="0" dirty="0"/>
              <a:t>Athletes’ Training</a:t>
            </a:r>
          </a:p>
          <a:p>
            <a:pPr>
              <a:buFont typeface="Arial"/>
              <a:buChar char="•"/>
            </a:pPr>
            <a:r>
              <a:rPr lang="en-US" sz="2800" b="0" dirty="0"/>
              <a:t>Divisioning &amp; Competition</a:t>
            </a:r>
          </a:p>
          <a:p>
            <a:pPr>
              <a:buFont typeface="Arial"/>
              <a:buChar char="•"/>
            </a:pPr>
            <a:r>
              <a:rPr lang="en-US" sz="2800" b="0" dirty="0"/>
              <a:t>Olympic-style Competition/Events</a:t>
            </a:r>
          </a:p>
          <a:p>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330642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Coaches’ education </a:t>
            </a:r>
          </a:p>
        </p:txBody>
      </p:sp>
      <p:sp>
        <p:nvSpPr>
          <p:cNvPr id="3" name="Content Placeholder 2"/>
          <p:cNvSpPr>
            <a:spLocks noGrp="1"/>
          </p:cNvSpPr>
          <p:nvPr>
            <p:ph idx="1"/>
          </p:nvPr>
        </p:nvSpPr>
        <p:spPr>
          <a:xfrm>
            <a:off x="822960" y="1100629"/>
            <a:ext cx="4547326" cy="3271800"/>
          </a:xfrm>
        </p:spPr>
        <p:txBody>
          <a:bodyPr>
            <a:normAutofit/>
          </a:bodyPr>
          <a:lstStyle/>
          <a:p>
            <a:pPr>
              <a:buFont typeface="Arial"/>
              <a:buChar char="•"/>
            </a:pPr>
            <a:r>
              <a:rPr lang="en-US" b="0" dirty="0"/>
              <a:t>Special Olympics depends on its coaches to be well informed on not only the rules of the sport but also coaching techniques and impassioned in their delivery.  </a:t>
            </a:r>
          </a:p>
          <a:p>
            <a:pPr>
              <a:buFont typeface="Arial"/>
              <a:buChar char="•"/>
            </a:pPr>
            <a:r>
              <a:rPr lang="en-US" b="0" dirty="0"/>
              <a:t>We offer certification options in sports skills, tactics for coaching individuals with intellectual disabilities, and continuing education such as first aid courses. </a:t>
            </a:r>
          </a:p>
          <a:p>
            <a:pPr>
              <a:buFont typeface="Arial"/>
              <a:buChar char="•"/>
            </a:pPr>
            <a:r>
              <a:rPr lang="en-US" b="0" dirty="0"/>
              <a:t>Once completed, we require 10 practicum hours and a recertification process of every 3 years to keep our coaches fresh and energized. </a:t>
            </a:r>
          </a:p>
          <a:p>
            <a:endParaRPr lang="en-US" dirty="0"/>
          </a:p>
        </p:txBody>
      </p:sp>
      <p:sp>
        <p:nvSpPr>
          <p:cNvPr id="4" name="TextBox 3"/>
          <p:cNvSpPr txBox="1"/>
          <p:nvPr/>
        </p:nvSpPr>
        <p:spPr>
          <a:xfrm>
            <a:off x="221674" y="4526317"/>
            <a:ext cx="8719126" cy="307777"/>
          </a:xfrm>
          <a:prstGeom prst="rect">
            <a:avLst/>
          </a:prstGeom>
          <a:noFill/>
        </p:spPr>
        <p:txBody>
          <a:bodyPr wrap="square" rtlCol="0">
            <a:spAutoFit/>
          </a:bodyPr>
          <a:lstStyle/>
          <a:p>
            <a:r>
              <a:rPr lang="en-US" sz="1400" dirty="0"/>
              <a:t>In deciding number of coaches per team or group, coaches are asked to follow a 4 athletes to 1 coach ratio. (4:1)</a:t>
            </a:r>
          </a:p>
        </p:txBody>
      </p:sp>
      <p:pic>
        <p:nvPicPr>
          <p:cNvPr id="5" name="Picture 4" descr="Untitled.png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000" y="1503245"/>
            <a:ext cx="3193143" cy="2463719"/>
          </a:xfrm>
          <a:prstGeom prst="rect">
            <a:avLst/>
          </a:prstGeom>
        </p:spPr>
      </p:pic>
      <p:pic>
        <p:nvPicPr>
          <p:cNvPr id="6" name="Picture 5">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115393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competition </a:t>
            </a:r>
          </a:p>
        </p:txBody>
      </p:sp>
      <p:sp>
        <p:nvSpPr>
          <p:cNvPr id="3" name="Content Placeholder 2"/>
          <p:cNvSpPr>
            <a:spLocks noGrp="1"/>
          </p:cNvSpPr>
          <p:nvPr>
            <p:ph idx="1"/>
          </p:nvPr>
        </p:nvSpPr>
        <p:spPr>
          <a:xfrm>
            <a:off x="217714" y="1100627"/>
            <a:ext cx="8581572" cy="4062499"/>
          </a:xfrm>
        </p:spPr>
        <p:txBody>
          <a:bodyPr>
            <a:normAutofit fontScale="92500" lnSpcReduction="20000"/>
          </a:bodyPr>
          <a:lstStyle/>
          <a:p>
            <a:pPr marL="0" indent="0">
              <a:lnSpc>
                <a:spcPct val="90000"/>
              </a:lnSpc>
            </a:pPr>
            <a:r>
              <a:rPr lang="en-US" sz="2000" b="0" dirty="0"/>
              <a:t>Every ability level is accommodated in Special Olympics in a variety of sports.</a:t>
            </a:r>
          </a:p>
          <a:p>
            <a:pPr marL="0" indent="0">
              <a:lnSpc>
                <a:spcPct val="90000"/>
              </a:lnSpc>
            </a:pPr>
            <a:endParaRPr lang="en-US" sz="2000" b="0" dirty="0"/>
          </a:p>
          <a:p>
            <a:pPr lvl="3" indent="-342900">
              <a:lnSpc>
                <a:spcPct val="90000"/>
              </a:lnSpc>
              <a:buClrTx/>
              <a:buFont typeface="Arial" panose="020B0604020202020204" pitchFamily="34" charset="0"/>
              <a:buChar char="•"/>
            </a:pPr>
            <a:r>
              <a:rPr lang="en-US" sz="2000" i="1" dirty="0"/>
              <a:t>Developmental </a:t>
            </a:r>
            <a:endParaRPr lang="en-US" sz="2000" b="0" i="1" dirty="0"/>
          </a:p>
          <a:p>
            <a:pPr marL="923544" lvl="5" indent="0">
              <a:lnSpc>
                <a:spcPct val="90000"/>
              </a:lnSpc>
              <a:spcBef>
                <a:spcPts val="900"/>
              </a:spcBef>
              <a:buNone/>
            </a:pPr>
            <a:r>
              <a:rPr lang="en-US" sz="2000" dirty="0"/>
              <a:t>25m assisted walk (Athletics), 15m flotation race (Aquatics), MATP </a:t>
            </a:r>
          </a:p>
          <a:p>
            <a:pPr marL="288036" lvl="3" indent="0">
              <a:lnSpc>
                <a:spcPct val="90000"/>
              </a:lnSpc>
              <a:buNone/>
            </a:pPr>
            <a:endParaRPr lang="en-US" sz="2000" b="0" dirty="0"/>
          </a:p>
          <a:p>
            <a:pPr lvl="3" indent="-342900">
              <a:lnSpc>
                <a:spcPct val="90000"/>
              </a:lnSpc>
              <a:buClrTx/>
              <a:buFont typeface="Arial" panose="020B0604020202020204" pitchFamily="34" charset="0"/>
              <a:buChar char="•"/>
            </a:pPr>
            <a:r>
              <a:rPr lang="en-US" sz="2000" b="0" i="1" dirty="0"/>
              <a:t>Individual Skills </a:t>
            </a:r>
          </a:p>
          <a:p>
            <a:pPr marL="288036" lvl="3" indent="0">
              <a:lnSpc>
                <a:spcPct val="90000"/>
              </a:lnSpc>
              <a:buNone/>
            </a:pPr>
            <a:r>
              <a:rPr lang="en-US" sz="2000" dirty="0"/>
              <a:t>	Adapted events for many Individual and Team sports such as Basketball, 	Golf, Soccer, Softball, Tennis, or Volleyball</a:t>
            </a:r>
          </a:p>
          <a:p>
            <a:pPr marL="288036" lvl="3" indent="0">
              <a:lnSpc>
                <a:spcPct val="90000"/>
              </a:lnSpc>
              <a:buNone/>
            </a:pPr>
            <a:endParaRPr lang="en-US" sz="2000" b="0" dirty="0"/>
          </a:p>
          <a:p>
            <a:pPr lvl="3" indent="-342900">
              <a:lnSpc>
                <a:spcPct val="90000"/>
              </a:lnSpc>
              <a:buClrTx/>
              <a:buFont typeface="Arial" panose="020B0604020202020204" pitchFamily="34" charset="0"/>
              <a:buChar char="•"/>
            </a:pPr>
            <a:r>
              <a:rPr lang="en-US" sz="2000" b="0" i="1" dirty="0"/>
              <a:t>Modified Team Events</a:t>
            </a:r>
          </a:p>
          <a:p>
            <a:pPr marL="923544" lvl="5" indent="0">
              <a:lnSpc>
                <a:spcPct val="90000"/>
              </a:lnSpc>
              <a:buNone/>
            </a:pPr>
            <a:r>
              <a:rPr lang="en-US" sz="2000" dirty="0"/>
              <a:t>3-on-3 Basketball, 5-a-side Soccer, 9-hole alternate shot Golf Competition</a:t>
            </a:r>
          </a:p>
          <a:p>
            <a:pPr marL="288036" lvl="3" indent="0">
              <a:lnSpc>
                <a:spcPct val="90000"/>
              </a:lnSpc>
              <a:buNone/>
            </a:pPr>
            <a:endParaRPr lang="en-US" sz="2000" b="0" dirty="0"/>
          </a:p>
          <a:p>
            <a:pPr lvl="3" indent="-342900">
              <a:lnSpc>
                <a:spcPct val="90000"/>
              </a:lnSpc>
              <a:buClrTx/>
              <a:buFont typeface="Arial" panose="020B0604020202020204" pitchFamily="34" charset="0"/>
              <a:buChar char="•"/>
            </a:pPr>
            <a:r>
              <a:rPr lang="en-US" sz="2000" b="0" i="1" dirty="0"/>
              <a:t>Team Events</a:t>
            </a:r>
          </a:p>
          <a:p>
            <a:pPr marL="288036" lvl="3" indent="0">
              <a:lnSpc>
                <a:spcPct val="90000"/>
              </a:lnSpc>
              <a:buNone/>
            </a:pPr>
            <a:endParaRPr lang="en-US" sz="2000" b="0" dirty="0"/>
          </a:p>
          <a:p>
            <a:pPr lvl="3" indent="-342900">
              <a:lnSpc>
                <a:spcPct val="90000"/>
              </a:lnSpc>
              <a:buClrTx/>
              <a:buFont typeface="Arial" panose="020B0604020202020204" pitchFamily="34" charset="0"/>
              <a:buChar char="•"/>
            </a:pPr>
            <a:r>
              <a:rPr lang="en-US" sz="2000" b="0" i="1" dirty="0"/>
              <a:t>Unified Sports</a:t>
            </a:r>
            <a:endParaRPr lang="en-US" i="1"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26330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 ceremonies</a:t>
            </a:r>
          </a:p>
        </p:txBody>
      </p:sp>
      <p:sp>
        <p:nvSpPr>
          <p:cNvPr id="3" name="Content Placeholder 2"/>
          <p:cNvSpPr>
            <a:spLocks noGrp="1"/>
          </p:cNvSpPr>
          <p:nvPr>
            <p:ph idx="1"/>
          </p:nvPr>
        </p:nvSpPr>
        <p:spPr>
          <a:xfrm>
            <a:off x="405675" y="1100627"/>
            <a:ext cx="4692468" cy="4053263"/>
          </a:xfrm>
        </p:spPr>
        <p:txBody>
          <a:bodyPr>
            <a:normAutofit/>
          </a:bodyPr>
          <a:lstStyle/>
          <a:p>
            <a:pPr marL="0" indent="0">
              <a:lnSpc>
                <a:spcPct val="90000"/>
              </a:lnSpc>
            </a:pPr>
            <a:r>
              <a:rPr lang="en-US" sz="2400" b="0" dirty="0"/>
              <a:t>Should Include</a:t>
            </a:r>
          </a:p>
          <a:p>
            <a:pPr lvl="3">
              <a:lnSpc>
                <a:spcPct val="90000"/>
              </a:lnSpc>
              <a:buClrTx/>
              <a:buFont typeface="Arial" panose="020B0604020202020204" pitchFamily="34" charset="0"/>
              <a:buChar char="•"/>
            </a:pPr>
            <a:r>
              <a:rPr lang="en-US" sz="2000" dirty="0"/>
              <a:t>Parade of Athletes</a:t>
            </a:r>
          </a:p>
          <a:p>
            <a:pPr lvl="3">
              <a:lnSpc>
                <a:spcPct val="90000"/>
              </a:lnSpc>
              <a:buClrTx/>
              <a:buFont typeface="Arial" panose="020B0604020202020204" pitchFamily="34" charset="0"/>
              <a:buChar char="•"/>
            </a:pPr>
            <a:r>
              <a:rPr lang="en-US" sz="2000" dirty="0"/>
              <a:t>Recitation of the SO Athlete Oath</a:t>
            </a:r>
          </a:p>
          <a:p>
            <a:pPr lvl="3">
              <a:lnSpc>
                <a:spcPct val="90000"/>
              </a:lnSpc>
              <a:buClrTx/>
              <a:buFont typeface="Arial" panose="020B0604020202020204" pitchFamily="34" charset="0"/>
              <a:buChar char="•"/>
            </a:pPr>
            <a:r>
              <a:rPr lang="en-US" sz="2000" dirty="0"/>
              <a:t>Presentation of the Flame of Hope</a:t>
            </a:r>
          </a:p>
          <a:p>
            <a:pPr marL="0" indent="0">
              <a:lnSpc>
                <a:spcPct val="90000"/>
              </a:lnSpc>
            </a:pPr>
            <a:r>
              <a:rPr lang="en-US" sz="2400" b="0" dirty="0"/>
              <a:t>Can Include</a:t>
            </a:r>
          </a:p>
          <a:p>
            <a:pPr lvl="3">
              <a:lnSpc>
                <a:spcPct val="90000"/>
              </a:lnSpc>
              <a:buClrTx/>
              <a:buFont typeface="Arial" panose="020B0604020202020204" pitchFamily="34" charset="0"/>
              <a:buChar char="•"/>
            </a:pPr>
            <a:r>
              <a:rPr lang="en-US" sz="2000" dirty="0"/>
              <a:t>National Anthem/Pledge of Allegiance</a:t>
            </a:r>
          </a:p>
          <a:p>
            <a:pPr lvl="3">
              <a:lnSpc>
                <a:spcPct val="90000"/>
              </a:lnSpc>
              <a:buClrTx/>
              <a:buFont typeface="Arial" panose="020B0604020202020204" pitchFamily="34" charset="0"/>
              <a:buChar char="•"/>
            </a:pPr>
            <a:r>
              <a:rPr lang="en-US" sz="2000" dirty="0"/>
              <a:t>Presentation of Colors</a:t>
            </a:r>
          </a:p>
          <a:p>
            <a:pPr lvl="3">
              <a:lnSpc>
                <a:spcPct val="90000"/>
              </a:lnSpc>
              <a:buClrTx/>
              <a:buFont typeface="Arial" panose="020B0604020202020204" pitchFamily="34" charset="0"/>
              <a:buChar char="•"/>
            </a:pPr>
            <a:r>
              <a:rPr lang="en-US" sz="2000" dirty="0"/>
              <a:t>Speaker from the Community</a:t>
            </a:r>
          </a:p>
          <a:p>
            <a:pPr lvl="3">
              <a:lnSpc>
                <a:spcPct val="90000"/>
              </a:lnSpc>
              <a:buClrTx/>
              <a:buFont typeface="Arial" panose="020B0604020202020204" pitchFamily="34" charset="0"/>
              <a:buChar char="•"/>
            </a:pPr>
            <a:r>
              <a:rPr lang="en-US" sz="2000" dirty="0"/>
              <a:t>Declaration of the Opening of Games by Guest of Honor</a:t>
            </a:r>
          </a:p>
          <a:p>
            <a:pPr lvl="3">
              <a:lnSpc>
                <a:spcPct val="90000"/>
              </a:lnSpc>
              <a:buClrTx/>
              <a:buFont typeface="Arial" panose="020B0604020202020204" pitchFamily="34" charset="0"/>
              <a:buChar char="•"/>
            </a:pPr>
            <a:r>
              <a:rPr lang="en-US" sz="2000" dirty="0"/>
              <a:t>Live Entertainment</a:t>
            </a:r>
          </a:p>
          <a:p>
            <a:endParaRPr lang="en-US" dirty="0"/>
          </a:p>
        </p:txBody>
      </p:sp>
      <p:pic>
        <p:nvPicPr>
          <p:cNvPr id="4" name="Picture 3" descr="Untitled.png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8143" y="1437058"/>
            <a:ext cx="3701144" cy="2777339"/>
          </a:xfrm>
          <a:prstGeom prst="rect">
            <a:avLst/>
          </a:prstGeom>
        </p:spPr>
      </p:pic>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496112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Awards &amp; closing ceremonies </a:t>
            </a:r>
          </a:p>
        </p:txBody>
      </p:sp>
      <p:sp>
        <p:nvSpPr>
          <p:cNvPr id="3" name="Content Placeholder 2"/>
          <p:cNvSpPr>
            <a:spLocks noGrp="1"/>
          </p:cNvSpPr>
          <p:nvPr>
            <p:ph idx="1"/>
          </p:nvPr>
        </p:nvSpPr>
        <p:spPr>
          <a:xfrm>
            <a:off x="290287" y="1100628"/>
            <a:ext cx="6695004" cy="1693372"/>
          </a:xfrm>
        </p:spPr>
        <p:txBody>
          <a:bodyPr>
            <a:normAutofit/>
          </a:bodyPr>
          <a:lstStyle/>
          <a:p>
            <a:r>
              <a:rPr lang="en-US" sz="2000" dirty="0"/>
              <a:t>	</a:t>
            </a:r>
            <a:r>
              <a:rPr lang="en-US" sz="2000" b="0" dirty="0"/>
              <a:t>Each competitor is awarded through ribbons on the local level and medals on the state, national, or international level.  Places are awarded 1</a:t>
            </a:r>
            <a:r>
              <a:rPr lang="en-US" sz="2000" b="0" baseline="30000" dirty="0"/>
              <a:t>st</a:t>
            </a:r>
            <a:r>
              <a:rPr lang="en-US" sz="2000" b="0" dirty="0"/>
              <a:t> through 8</a:t>
            </a:r>
            <a:r>
              <a:rPr lang="en-US" sz="2000" b="0" baseline="30000" dirty="0"/>
              <a:t>th</a:t>
            </a:r>
            <a:r>
              <a:rPr lang="en-US" sz="2000" b="0" dirty="0"/>
              <a:t> with those who are disqualified receiving “Participant Ribbons” </a:t>
            </a:r>
          </a:p>
          <a:p>
            <a:endParaRPr lang="en-US" dirty="0"/>
          </a:p>
        </p:txBody>
      </p:sp>
      <p:sp>
        <p:nvSpPr>
          <p:cNvPr id="4" name="TextBox 3"/>
          <p:cNvSpPr txBox="1"/>
          <p:nvPr/>
        </p:nvSpPr>
        <p:spPr>
          <a:xfrm>
            <a:off x="2884714" y="3011714"/>
            <a:ext cx="5588000" cy="1323439"/>
          </a:xfrm>
          <a:prstGeom prst="rect">
            <a:avLst/>
          </a:prstGeom>
          <a:noFill/>
        </p:spPr>
        <p:txBody>
          <a:bodyPr wrap="square" rtlCol="0">
            <a:spAutoFit/>
          </a:bodyPr>
          <a:lstStyle/>
          <a:p>
            <a:r>
              <a:rPr lang="en-US" sz="2000" dirty="0"/>
              <a:t>State, national and international competitions are celebrated through Closing Ceremonies which acknowledges the accomplishments through short programs and a Victory Dance. </a:t>
            </a:r>
          </a:p>
        </p:txBody>
      </p:sp>
      <p:pic>
        <p:nvPicPr>
          <p:cNvPr id="6" name="Picture 5" descr="Untitled.png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433" y="495808"/>
            <a:ext cx="1487424" cy="2298192"/>
          </a:xfrm>
          <a:prstGeom prst="rect">
            <a:avLst/>
          </a:prstGeom>
        </p:spPr>
      </p:pic>
      <p:pic>
        <p:nvPicPr>
          <p:cNvPr id="7" name="Picture 6" descr="Untitled.png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2" y="2607772"/>
            <a:ext cx="1381512" cy="2265680"/>
          </a:xfrm>
          <a:prstGeom prst="rect">
            <a:avLst/>
          </a:prstGeom>
        </p:spPr>
      </p:pic>
      <p:pic>
        <p:nvPicPr>
          <p:cNvPr id="8" name="Picture 7">
            <a:extLst>
              <a:ext uri="{FF2B5EF4-FFF2-40B4-BE49-F238E27FC236}">
                <a16:creationId xmlns:a16="http://schemas.microsoft.com/office/drawing/2014/main" id="{3C9718C1-9F02-4AC1-9EE4-894638EA7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2474868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buFont typeface="Arial"/>
              <a:buChar char="•"/>
            </a:pPr>
            <a:r>
              <a:rPr lang="en-US" sz="2400" b="0" dirty="0"/>
              <a:t>To provide year-round sports training and athletic competition in a variety of Olympic-type sports for people with intellectual disability, giving them continuing opportunities to develop physical fitness, demonstrate courage, experience joy and participate in a sharing of gifts, skills, and friendship with their families, other Special Olympics athletes and the community.</a:t>
            </a:r>
          </a:p>
          <a:p>
            <a:endParaRPr lang="en-US" sz="2400" dirty="0"/>
          </a:p>
        </p:txBody>
      </p:sp>
      <p:sp>
        <p:nvSpPr>
          <p:cNvPr id="4" name="TextBox 3"/>
          <p:cNvSpPr txBox="1"/>
          <p:nvPr/>
        </p:nvSpPr>
        <p:spPr>
          <a:xfrm>
            <a:off x="822960" y="461770"/>
            <a:ext cx="7520940" cy="523220"/>
          </a:xfrm>
          <a:prstGeom prst="rect">
            <a:avLst/>
          </a:prstGeom>
          <a:noFill/>
        </p:spPr>
        <p:txBody>
          <a:bodyPr wrap="square" rtlCol="0">
            <a:spAutoFit/>
          </a:bodyPr>
          <a:lstStyle/>
          <a:p>
            <a:r>
              <a:rPr lang="en-US" sz="2800" dirty="0">
                <a:latin typeface="+mj-lt"/>
              </a:rPr>
              <a:t>SPECIAL OLYMPICS MISSION</a:t>
            </a:r>
          </a:p>
        </p:txBody>
      </p:sp>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866213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 y="213690"/>
            <a:ext cx="7520940" cy="548640"/>
          </a:xfrm>
        </p:spPr>
        <p:txBody>
          <a:bodyPr/>
          <a:lstStyle/>
          <a:p>
            <a:r>
              <a:rPr lang="en-US" dirty="0"/>
              <a:t>Sosc competition opportunities</a:t>
            </a:r>
          </a:p>
        </p:txBody>
      </p:sp>
      <p:sp>
        <p:nvSpPr>
          <p:cNvPr id="3" name="Content Placeholder 2"/>
          <p:cNvSpPr>
            <a:spLocks noGrp="1"/>
          </p:cNvSpPr>
          <p:nvPr>
            <p:ph idx="1"/>
          </p:nvPr>
        </p:nvSpPr>
        <p:spPr>
          <a:xfrm>
            <a:off x="477321" y="1056771"/>
            <a:ext cx="2975429" cy="3362515"/>
          </a:xfrm>
        </p:spPr>
        <p:txBody>
          <a:bodyPr>
            <a:normAutofit lnSpcReduction="10000"/>
          </a:bodyPr>
          <a:lstStyle/>
          <a:p>
            <a:r>
              <a:rPr lang="en-US" sz="2000" i="1" dirty="0"/>
              <a:t>Summer Games, May</a:t>
            </a:r>
          </a:p>
          <a:p>
            <a:pPr lvl="1">
              <a:buClrTx/>
              <a:buFont typeface="Arial" panose="020B0604020202020204" pitchFamily="34" charset="0"/>
              <a:buChar char="•"/>
            </a:pPr>
            <a:r>
              <a:rPr lang="en-US" sz="2000" dirty="0"/>
              <a:t>Aquatics</a:t>
            </a:r>
          </a:p>
          <a:p>
            <a:pPr lvl="1">
              <a:buClrTx/>
              <a:buFont typeface="Arial" panose="020B0604020202020204" pitchFamily="34" charset="0"/>
              <a:buChar char="•"/>
            </a:pPr>
            <a:r>
              <a:rPr lang="en-US" sz="2000" dirty="0"/>
              <a:t>Athletics</a:t>
            </a:r>
          </a:p>
          <a:p>
            <a:pPr lvl="1">
              <a:buClrTx/>
              <a:buFont typeface="Arial" panose="020B0604020202020204" pitchFamily="34" charset="0"/>
              <a:buChar char="•"/>
            </a:pPr>
            <a:r>
              <a:rPr lang="en-US" sz="2000" dirty="0"/>
              <a:t>Badminton</a:t>
            </a:r>
          </a:p>
          <a:p>
            <a:pPr lvl="1">
              <a:buClrTx/>
              <a:buFont typeface="Arial" panose="020B0604020202020204" pitchFamily="34" charset="0"/>
              <a:buChar char="•"/>
            </a:pPr>
            <a:r>
              <a:rPr lang="en-US" sz="2000" dirty="0"/>
              <a:t>Masters Bocce</a:t>
            </a:r>
          </a:p>
          <a:p>
            <a:pPr lvl="1">
              <a:buClrTx/>
              <a:buFont typeface="Arial" panose="020B0604020202020204" pitchFamily="34" charset="0"/>
              <a:buChar char="•"/>
            </a:pPr>
            <a:r>
              <a:rPr lang="en-US" sz="2000" dirty="0"/>
              <a:t>Bowling (under 21)</a:t>
            </a:r>
          </a:p>
          <a:p>
            <a:pPr lvl="1">
              <a:buClrTx/>
              <a:buFont typeface="Arial" panose="020B0604020202020204" pitchFamily="34" charset="0"/>
              <a:buChar char="•"/>
            </a:pPr>
            <a:r>
              <a:rPr lang="en-US" sz="2000" dirty="0"/>
              <a:t>Artistic Gymnastics</a:t>
            </a:r>
          </a:p>
          <a:p>
            <a:pPr lvl="1">
              <a:buClrTx/>
              <a:buFont typeface="Arial" panose="020B0604020202020204" pitchFamily="34" charset="0"/>
              <a:buChar char="•"/>
            </a:pPr>
            <a:r>
              <a:rPr lang="en-US" sz="2000" dirty="0"/>
              <a:t>Rhythmic Gymnastics</a:t>
            </a:r>
          </a:p>
          <a:p>
            <a:pPr lvl="1">
              <a:buClrTx/>
              <a:buFont typeface="Arial" panose="020B0604020202020204" pitchFamily="34" charset="0"/>
              <a:buChar char="•"/>
            </a:pPr>
            <a:r>
              <a:rPr lang="en-US" sz="2000" dirty="0"/>
              <a:t>Powerlifting</a:t>
            </a:r>
          </a:p>
          <a:p>
            <a:pPr lvl="1">
              <a:buClrTx/>
              <a:buFont typeface="Arial" panose="020B0604020202020204" pitchFamily="34" charset="0"/>
              <a:buChar char="•"/>
            </a:pPr>
            <a:r>
              <a:rPr lang="en-US" sz="2000" dirty="0"/>
              <a:t>Softball</a:t>
            </a:r>
          </a:p>
          <a:p>
            <a:endParaRPr lang="en-US" dirty="0"/>
          </a:p>
        </p:txBody>
      </p:sp>
      <p:sp>
        <p:nvSpPr>
          <p:cNvPr id="4" name="TextBox 3"/>
          <p:cNvSpPr txBox="1"/>
          <p:nvPr/>
        </p:nvSpPr>
        <p:spPr>
          <a:xfrm>
            <a:off x="3452750" y="1050240"/>
            <a:ext cx="3363686" cy="2554545"/>
          </a:xfrm>
          <a:prstGeom prst="rect">
            <a:avLst/>
          </a:prstGeom>
          <a:noFill/>
        </p:spPr>
        <p:txBody>
          <a:bodyPr wrap="square" rtlCol="0">
            <a:spAutoFit/>
          </a:bodyPr>
          <a:lstStyle/>
          <a:p>
            <a:r>
              <a:rPr lang="en-US" sz="2000" b="1" i="1" dirty="0"/>
              <a:t>Fall Games, November</a:t>
            </a:r>
          </a:p>
          <a:p>
            <a:pPr marL="176213" lvl="1" indent="-176213">
              <a:buFont typeface="Arial" panose="020B0604020202020204" pitchFamily="34" charset="0"/>
              <a:buChar char="•"/>
            </a:pPr>
            <a:r>
              <a:rPr lang="en-US" sz="2000" dirty="0"/>
              <a:t>Bocce (under 21)</a:t>
            </a:r>
          </a:p>
          <a:p>
            <a:pPr marL="176213" lvl="1" indent="-176213">
              <a:buFont typeface="Arial"/>
              <a:buChar char="•"/>
            </a:pPr>
            <a:r>
              <a:rPr lang="en-US" sz="2000" dirty="0"/>
              <a:t>Masters Bowling</a:t>
            </a:r>
          </a:p>
          <a:p>
            <a:pPr marL="176213" lvl="1" indent="-176213">
              <a:buFont typeface="Arial"/>
              <a:buChar char="•"/>
            </a:pPr>
            <a:r>
              <a:rPr lang="en-US" sz="2000" dirty="0"/>
              <a:t>Disc Golf</a:t>
            </a:r>
          </a:p>
          <a:p>
            <a:pPr marL="176213" lvl="1" indent="-176213">
              <a:buFont typeface="Arial"/>
              <a:buChar char="•"/>
            </a:pPr>
            <a:r>
              <a:rPr lang="en-US" sz="2000" dirty="0"/>
              <a:t>Golf</a:t>
            </a:r>
          </a:p>
          <a:p>
            <a:pPr marL="176213" lvl="1" indent="-176213">
              <a:buFont typeface="Arial"/>
              <a:buChar char="•"/>
            </a:pPr>
            <a:r>
              <a:rPr lang="en-US" sz="2000" dirty="0"/>
              <a:t>Flag Football</a:t>
            </a:r>
          </a:p>
          <a:p>
            <a:pPr marL="176213" lvl="1" indent="-176213">
              <a:buFont typeface="Arial"/>
              <a:buChar char="•"/>
            </a:pPr>
            <a:r>
              <a:rPr lang="en-US" sz="2000" dirty="0"/>
              <a:t>Soccer</a:t>
            </a:r>
          </a:p>
          <a:p>
            <a:pPr marL="176213" lvl="1" indent="-176213">
              <a:buFont typeface="Arial"/>
              <a:buChar char="•"/>
            </a:pPr>
            <a:r>
              <a:rPr lang="en-US" sz="2000" dirty="0"/>
              <a:t>Volleyball</a:t>
            </a:r>
          </a:p>
        </p:txBody>
      </p:sp>
      <p:sp>
        <p:nvSpPr>
          <p:cNvPr id="5" name="TextBox 4"/>
          <p:cNvSpPr txBox="1"/>
          <p:nvPr/>
        </p:nvSpPr>
        <p:spPr>
          <a:xfrm>
            <a:off x="6299200" y="1050240"/>
            <a:ext cx="3057236" cy="3724096"/>
          </a:xfrm>
          <a:prstGeom prst="rect">
            <a:avLst/>
          </a:prstGeom>
          <a:noFill/>
        </p:spPr>
        <p:txBody>
          <a:bodyPr wrap="square" rtlCol="0">
            <a:spAutoFit/>
          </a:bodyPr>
          <a:lstStyle/>
          <a:p>
            <a:pPr fontAlgn="auto">
              <a:spcAft>
                <a:spcPts val="0"/>
              </a:spcAft>
              <a:buClr>
                <a:schemeClr val="accent1"/>
              </a:buClr>
            </a:pPr>
            <a:r>
              <a:rPr lang="en-US" sz="2000" b="1" i="1" dirty="0"/>
              <a:t>One Day Tournaments </a:t>
            </a:r>
          </a:p>
          <a:p>
            <a:pPr marL="176213" lvl="1" indent="-176213" fontAlgn="auto">
              <a:spcAft>
                <a:spcPts val="0"/>
              </a:spcAft>
              <a:buFont typeface="Arial"/>
              <a:buChar char="•"/>
            </a:pPr>
            <a:r>
              <a:rPr lang="en-US" dirty="0"/>
              <a:t>Basketball </a:t>
            </a:r>
          </a:p>
          <a:p>
            <a:pPr marL="0" lvl="1" fontAlgn="auto">
              <a:spcAft>
                <a:spcPts val="0"/>
              </a:spcAft>
            </a:pPr>
            <a:r>
              <a:rPr lang="en-US" dirty="0"/>
              <a:t>   (Columbia, April)</a:t>
            </a:r>
          </a:p>
          <a:p>
            <a:pPr marL="176213" lvl="1" indent="-176213" fontAlgn="auto">
              <a:spcAft>
                <a:spcPts val="0"/>
              </a:spcAft>
              <a:buFont typeface="Arial"/>
              <a:buChar char="•"/>
            </a:pPr>
            <a:r>
              <a:rPr lang="en-US" dirty="0"/>
              <a:t>Cheerleading </a:t>
            </a:r>
          </a:p>
          <a:p>
            <a:pPr marL="0" lvl="1" fontAlgn="auto">
              <a:spcAft>
                <a:spcPts val="0"/>
              </a:spcAft>
            </a:pPr>
            <a:r>
              <a:rPr lang="en-US" dirty="0"/>
              <a:t>   (Columbia, March)</a:t>
            </a:r>
          </a:p>
          <a:p>
            <a:pPr marL="176213" lvl="1" indent="-176213" fontAlgn="auto">
              <a:spcAft>
                <a:spcPts val="0"/>
              </a:spcAft>
              <a:buFont typeface="Arial"/>
              <a:buChar char="•"/>
            </a:pPr>
            <a:r>
              <a:rPr lang="en-US" dirty="0"/>
              <a:t>Kayaking</a:t>
            </a:r>
          </a:p>
          <a:p>
            <a:pPr marL="0" lvl="1" fontAlgn="auto">
              <a:spcAft>
                <a:spcPts val="0"/>
              </a:spcAft>
            </a:pPr>
            <a:r>
              <a:rPr lang="en-US" dirty="0"/>
              <a:t>   (Charleston, Aug.)</a:t>
            </a:r>
          </a:p>
          <a:p>
            <a:pPr marL="176213" lvl="1" indent="-176213" fontAlgn="auto">
              <a:spcAft>
                <a:spcPts val="0"/>
              </a:spcAft>
              <a:buFont typeface="Arial"/>
              <a:buChar char="•"/>
            </a:pPr>
            <a:r>
              <a:rPr lang="en-US" dirty="0"/>
              <a:t>Sailing </a:t>
            </a:r>
          </a:p>
          <a:p>
            <a:pPr marL="0" lvl="1" fontAlgn="auto">
              <a:spcAft>
                <a:spcPts val="0"/>
              </a:spcAft>
            </a:pPr>
            <a:r>
              <a:rPr lang="en-US" dirty="0"/>
              <a:t>   (Charleston, June)</a:t>
            </a:r>
          </a:p>
          <a:p>
            <a:pPr marL="176213" lvl="1" indent="-176213" fontAlgn="auto">
              <a:spcAft>
                <a:spcPts val="0"/>
              </a:spcAft>
              <a:buFont typeface="Arial" panose="020B0604020202020204" pitchFamily="34" charset="0"/>
              <a:buChar char="•"/>
            </a:pPr>
            <a:r>
              <a:rPr lang="en-US" dirty="0"/>
              <a:t>Equestrian</a:t>
            </a:r>
          </a:p>
          <a:p>
            <a:pPr marL="0" lvl="1" fontAlgn="auto">
              <a:spcAft>
                <a:spcPts val="0"/>
              </a:spcAft>
            </a:pPr>
            <a:r>
              <a:rPr lang="en-US" dirty="0"/>
              <a:t>   (Aiken, June)</a:t>
            </a:r>
          </a:p>
          <a:p>
            <a:pPr marL="176213" lvl="1" indent="-176213" fontAlgn="auto">
              <a:spcAft>
                <a:spcPts val="0"/>
              </a:spcAft>
              <a:buFont typeface="Arial"/>
              <a:buChar char="•"/>
            </a:pPr>
            <a:r>
              <a:rPr lang="en-US" dirty="0"/>
              <a:t>Tennis </a:t>
            </a:r>
          </a:p>
          <a:p>
            <a:pPr marL="0" lvl="1" fontAlgn="auto">
              <a:spcAft>
                <a:spcPts val="0"/>
              </a:spcAft>
            </a:pPr>
            <a:r>
              <a:rPr lang="en-US" dirty="0"/>
              <a:t>   (Columbia, September)</a:t>
            </a:r>
          </a:p>
        </p:txBody>
      </p:sp>
      <p:pic>
        <p:nvPicPr>
          <p:cNvPr id="6" name="Picture 5">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736877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365760"/>
            <a:ext cx="7632700" cy="548640"/>
          </a:xfrm>
        </p:spPr>
        <p:txBody>
          <a:bodyPr/>
          <a:lstStyle/>
          <a:p>
            <a:r>
              <a:rPr lang="en-US" dirty="0"/>
              <a:t>Young athletes program </a:t>
            </a:r>
          </a:p>
        </p:txBody>
      </p:sp>
      <p:sp>
        <p:nvSpPr>
          <p:cNvPr id="3" name="Content Placeholder 2"/>
          <p:cNvSpPr>
            <a:spLocks noGrp="1"/>
          </p:cNvSpPr>
          <p:nvPr>
            <p:ph idx="1"/>
          </p:nvPr>
        </p:nvSpPr>
        <p:spPr>
          <a:xfrm>
            <a:off x="2721430" y="1354512"/>
            <a:ext cx="3664857" cy="3579849"/>
          </a:xfrm>
        </p:spPr>
        <p:txBody>
          <a:bodyPr/>
          <a:lstStyle/>
          <a:p>
            <a:r>
              <a:rPr lang="en-US" sz="2400" dirty="0"/>
              <a:t>	</a:t>
            </a:r>
            <a:r>
              <a:rPr lang="en-US" sz="2400" b="0" dirty="0"/>
              <a:t>Young Athletes Program is for athletes 2-7 years old designed to prepare them for sports participation by increasing strength and coordination while developing group play. </a:t>
            </a:r>
          </a:p>
          <a:p>
            <a:endParaRPr lang="en-US" dirty="0"/>
          </a:p>
        </p:txBody>
      </p:sp>
      <p:pic>
        <p:nvPicPr>
          <p:cNvPr id="4" name="Picture 3" descr="Untitled.png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 y="1082369"/>
            <a:ext cx="2086429" cy="3688079"/>
          </a:xfrm>
          <a:prstGeom prst="rect">
            <a:avLst/>
          </a:prstGeom>
        </p:spPr>
      </p:pic>
      <p:pic>
        <p:nvPicPr>
          <p:cNvPr id="5" name="Picture 4" descr="Untitled.png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287" y="1082369"/>
            <a:ext cx="2104571" cy="3688079"/>
          </a:xfrm>
          <a:prstGeom prst="rect">
            <a:avLst/>
          </a:prstGeom>
        </p:spPr>
      </p:pic>
      <p:pic>
        <p:nvPicPr>
          <p:cNvPr id="6" name="Picture 5">
            <a:extLst>
              <a:ext uri="{FF2B5EF4-FFF2-40B4-BE49-F238E27FC236}">
                <a16:creationId xmlns:a16="http://schemas.microsoft.com/office/drawing/2014/main" id="{3C9718C1-9F02-4AC1-9EE4-894638EA7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3584274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946" y="306792"/>
            <a:ext cx="6676967" cy="548640"/>
          </a:xfrm>
        </p:spPr>
        <p:txBody>
          <a:bodyPr/>
          <a:lstStyle/>
          <a:p>
            <a:r>
              <a:rPr lang="en-US" dirty="0"/>
              <a:t>Motor activities training programs </a:t>
            </a:r>
          </a:p>
        </p:txBody>
      </p:sp>
      <p:sp>
        <p:nvSpPr>
          <p:cNvPr id="3" name="Content Placeholder 2"/>
          <p:cNvSpPr>
            <a:spLocks noGrp="1"/>
          </p:cNvSpPr>
          <p:nvPr>
            <p:ph idx="1"/>
          </p:nvPr>
        </p:nvSpPr>
        <p:spPr>
          <a:xfrm>
            <a:off x="822960" y="3396088"/>
            <a:ext cx="7520940" cy="1674849"/>
          </a:xfrm>
        </p:spPr>
        <p:txBody>
          <a:bodyPr/>
          <a:lstStyle/>
          <a:p>
            <a:r>
              <a:rPr lang="en-US" sz="3200" dirty="0"/>
              <a:t>	</a:t>
            </a:r>
            <a:r>
              <a:rPr lang="en-US" sz="1800" b="0" dirty="0"/>
              <a:t>Motor Activities Training Program is designed for athletes with severe motor limitations who do not possess the physical skills to participate in Special Olympics sports.  They meet challenges that are designed for both mental and physical development.</a:t>
            </a:r>
          </a:p>
          <a:p>
            <a:endParaRPr lang="en-US" sz="1400" dirty="0"/>
          </a:p>
        </p:txBody>
      </p:sp>
      <p:pic>
        <p:nvPicPr>
          <p:cNvPr id="4" name="Picture 8" descr="IMG_1050"/>
          <p:cNvPicPr>
            <a:picLocks noChangeAspect="1" noChangeArrowheads="1"/>
          </p:cNvPicPr>
          <p:nvPr/>
        </p:nvPicPr>
        <p:blipFill>
          <a:blip r:embed="rId2" cstate="print"/>
          <a:stretch>
            <a:fillRect/>
          </a:stretch>
        </p:blipFill>
        <p:spPr>
          <a:xfrm>
            <a:off x="2738772" y="914400"/>
            <a:ext cx="3586007" cy="2363751"/>
          </a:xfrm>
          <a:prstGeom prst="rect">
            <a:avLst/>
          </a:prstGeom>
          <a:noFill/>
        </p:spPr>
      </p:pic>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55856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221" y="1750529"/>
            <a:ext cx="2457850" cy="1111064"/>
          </a:xfrm>
        </p:spPr>
        <p:txBody>
          <a:bodyPr/>
          <a:lstStyle/>
          <a:p>
            <a:r>
              <a:rPr lang="en-US" sz="4800" dirty="0"/>
              <a:t>Health</a:t>
            </a:r>
            <a:r>
              <a:rPr lang="en-US" dirty="0"/>
              <a:t> </a:t>
            </a:r>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pic>
        <p:nvPicPr>
          <p:cNvPr id="5" name="Picture 4" descr="image001">
            <a:extLst>
              <a:ext uri="{FF2B5EF4-FFF2-40B4-BE49-F238E27FC236}">
                <a16:creationId xmlns:a16="http://schemas.microsoft.com/office/drawing/2014/main" id="{6BF0FDB6-C3F3-4797-B014-E1415D546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227" y="599650"/>
            <a:ext cx="5265868" cy="3949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758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disparities </a:t>
            </a:r>
          </a:p>
        </p:txBody>
      </p:sp>
      <p:sp>
        <p:nvSpPr>
          <p:cNvPr id="3" name="Content Placeholder 2"/>
          <p:cNvSpPr>
            <a:spLocks noGrp="1"/>
          </p:cNvSpPr>
          <p:nvPr>
            <p:ph idx="1"/>
          </p:nvPr>
        </p:nvSpPr>
        <p:spPr/>
        <p:txBody>
          <a:bodyPr>
            <a:normAutofit/>
          </a:bodyPr>
          <a:lstStyle/>
          <a:p>
            <a:pPr>
              <a:buFont typeface="Arial"/>
              <a:buChar char="•"/>
            </a:pPr>
            <a:r>
              <a:rPr lang="en-US" sz="2000" b="0" dirty="0"/>
              <a:t>Individuals with ID is the most underserved health group worldwide. </a:t>
            </a:r>
          </a:p>
          <a:p>
            <a:pPr>
              <a:buFont typeface="Arial"/>
              <a:buChar char="•"/>
            </a:pPr>
            <a:endParaRPr lang="en-US" sz="2000" b="0" dirty="0"/>
          </a:p>
          <a:p>
            <a:pPr>
              <a:buFont typeface="Arial"/>
              <a:buChar char="•"/>
            </a:pPr>
            <a:r>
              <a:rPr lang="en-US" sz="2000" b="0" dirty="0"/>
              <a:t>Most health issues for individuals with ID are not a result of their disabilities, rather, poor health care, poor education and poor health promotion. </a:t>
            </a:r>
          </a:p>
          <a:p>
            <a:pPr>
              <a:buFont typeface="Arial"/>
              <a:buChar char="•"/>
            </a:pPr>
            <a:endParaRPr lang="en-US" sz="2000" b="0" dirty="0"/>
          </a:p>
          <a:p>
            <a:pPr>
              <a:buFont typeface="Arial"/>
              <a:buChar char="•"/>
            </a:pPr>
            <a:r>
              <a:rPr lang="en-US" sz="2000" b="0" dirty="0"/>
              <a:t>Special Olympics is the #1 health provider for individuals with intellectual disabilities. </a:t>
            </a:r>
          </a:p>
        </p:txBody>
      </p:sp>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284518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athletes programs </a:t>
            </a:r>
          </a:p>
        </p:txBody>
      </p:sp>
      <p:sp>
        <p:nvSpPr>
          <p:cNvPr id="3" name="Content Placeholder 2"/>
          <p:cNvSpPr>
            <a:spLocks noGrp="1"/>
          </p:cNvSpPr>
          <p:nvPr>
            <p:ph idx="1"/>
          </p:nvPr>
        </p:nvSpPr>
        <p:spPr>
          <a:xfrm>
            <a:off x="822960" y="3984506"/>
            <a:ext cx="7520940" cy="1114608"/>
          </a:xfrm>
        </p:spPr>
        <p:txBody>
          <a:bodyPr/>
          <a:lstStyle/>
          <a:p>
            <a:pPr algn="ctr"/>
            <a:r>
              <a:rPr lang="en-US" b="0" dirty="0"/>
              <a:t>The Healthy Athlete Mission is to provide health services and to train other health professionals to work with individuals with intellectual disabilities. </a:t>
            </a:r>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pic>
        <p:nvPicPr>
          <p:cNvPr id="5" name="Content Placeholder 3"/>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822960" y="1122386"/>
            <a:ext cx="3483898" cy="26129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402" y="1122386"/>
            <a:ext cx="3483899" cy="2612924"/>
          </a:xfrm>
          <a:prstGeom prst="rect">
            <a:avLst/>
          </a:prstGeom>
        </p:spPr>
      </p:pic>
    </p:spTree>
    <p:extLst>
      <p:ext uri="{BB962C8B-B14F-4D97-AF65-F5344CB8AC3E}">
        <p14:creationId xmlns:p14="http://schemas.microsoft.com/office/powerpoint/2010/main" val="776300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athletes programs </a:t>
            </a:r>
          </a:p>
        </p:txBody>
      </p:sp>
      <p:sp>
        <p:nvSpPr>
          <p:cNvPr id="3" name="Content Placeholder 2"/>
          <p:cNvSpPr>
            <a:spLocks noGrp="1"/>
          </p:cNvSpPr>
          <p:nvPr>
            <p:ph idx="1"/>
          </p:nvPr>
        </p:nvSpPr>
        <p:spPr>
          <a:xfrm>
            <a:off x="4753428" y="1100628"/>
            <a:ext cx="3590471" cy="3579849"/>
          </a:xfrm>
        </p:spPr>
        <p:txBody>
          <a:bodyPr>
            <a:normAutofit lnSpcReduction="10000"/>
          </a:bodyPr>
          <a:lstStyle/>
          <a:p>
            <a:r>
              <a:rPr lang="en-US" sz="2000" dirty="0"/>
              <a:t>	</a:t>
            </a:r>
            <a:r>
              <a:rPr lang="en-US" sz="2000" b="0" dirty="0"/>
              <a:t>During Special Olympics competitions, athletes can receive a variety of free health screenings and services in a series of clinics conducted by health care professionals. These professionals are specifically trained to meet the health needs of persons with intellectual and developmental disabilities.  </a:t>
            </a:r>
          </a:p>
          <a:p>
            <a:endParaRPr lang="en-US" dirty="0"/>
          </a:p>
        </p:txBody>
      </p:sp>
      <p:pic>
        <p:nvPicPr>
          <p:cNvPr id="4" name="Picture 3" descr="Untitled.png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052" y="1100628"/>
            <a:ext cx="3023326" cy="2573455"/>
          </a:xfrm>
          <a:prstGeom prst="rect">
            <a:avLst/>
          </a:prstGeom>
        </p:spPr>
      </p:pic>
      <p:sp>
        <p:nvSpPr>
          <p:cNvPr id="5" name="TextBox 4"/>
          <p:cNvSpPr txBox="1"/>
          <p:nvPr/>
        </p:nvSpPr>
        <p:spPr>
          <a:xfrm>
            <a:off x="880556" y="3860311"/>
            <a:ext cx="2004159" cy="923330"/>
          </a:xfrm>
          <a:prstGeom prst="rect">
            <a:avLst/>
          </a:prstGeom>
          <a:noFill/>
        </p:spPr>
        <p:txBody>
          <a:bodyPr wrap="square" rtlCol="0">
            <a:spAutoFit/>
          </a:bodyPr>
          <a:lstStyle/>
          <a:p>
            <a:pPr marL="285750" indent="-285750">
              <a:buFont typeface="Arial"/>
              <a:buChar char="•"/>
            </a:pPr>
            <a:r>
              <a:rPr lang="en-US" dirty="0" err="1"/>
              <a:t>FitFeet</a:t>
            </a:r>
            <a:r>
              <a:rPr lang="en-US" dirty="0"/>
              <a:t>	</a:t>
            </a:r>
          </a:p>
          <a:p>
            <a:pPr marL="285750" indent="-285750">
              <a:buFont typeface="Arial"/>
              <a:buChar char="•"/>
            </a:pPr>
            <a:r>
              <a:rPr lang="en-US" dirty="0" err="1"/>
              <a:t>FUNFitness</a:t>
            </a:r>
            <a:endParaRPr lang="en-US" dirty="0"/>
          </a:p>
          <a:p>
            <a:pPr marL="285750" indent="-285750">
              <a:buFont typeface="Arial"/>
              <a:buChar char="•"/>
            </a:pPr>
            <a:r>
              <a:rPr lang="en-US" dirty="0"/>
              <a:t>Healthy Hearing</a:t>
            </a:r>
          </a:p>
        </p:txBody>
      </p:sp>
      <p:sp>
        <p:nvSpPr>
          <p:cNvPr id="6" name="TextBox 5"/>
          <p:cNvSpPr txBox="1"/>
          <p:nvPr/>
        </p:nvSpPr>
        <p:spPr>
          <a:xfrm>
            <a:off x="2884715" y="3882572"/>
            <a:ext cx="2376714" cy="1200329"/>
          </a:xfrm>
          <a:prstGeom prst="rect">
            <a:avLst/>
          </a:prstGeom>
          <a:noFill/>
        </p:spPr>
        <p:txBody>
          <a:bodyPr wrap="square" rtlCol="0">
            <a:spAutoFit/>
          </a:bodyPr>
          <a:lstStyle/>
          <a:p>
            <a:pPr marL="285750" indent="-285750">
              <a:buFont typeface="Arial"/>
              <a:buChar char="•"/>
            </a:pPr>
            <a:r>
              <a:rPr lang="en-US" dirty="0"/>
              <a:t>Opening Eyes</a:t>
            </a:r>
          </a:p>
          <a:p>
            <a:pPr marL="285750" indent="-285750">
              <a:buFont typeface="Arial"/>
              <a:buChar char="•"/>
            </a:pPr>
            <a:r>
              <a:rPr lang="en-US" dirty="0"/>
              <a:t>Special Smiles</a:t>
            </a:r>
          </a:p>
          <a:p>
            <a:pPr marL="285750" indent="-285750">
              <a:buFont typeface="Arial"/>
              <a:buChar char="•"/>
            </a:pPr>
            <a:r>
              <a:rPr lang="en-US" dirty="0"/>
              <a:t>Sun Safety </a:t>
            </a:r>
          </a:p>
          <a:p>
            <a:pPr marL="285750" indent="-285750">
              <a:buFont typeface="Arial"/>
              <a:buChar char="•"/>
            </a:pPr>
            <a:r>
              <a:rPr lang="en-US" dirty="0"/>
              <a:t>Health Promotion</a:t>
            </a:r>
          </a:p>
        </p:txBody>
      </p:sp>
      <p:pic>
        <p:nvPicPr>
          <p:cNvPr id="7" name="Picture 6">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3155094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9499" y="1998759"/>
            <a:ext cx="3617731" cy="807206"/>
          </a:xfrm>
        </p:spPr>
        <p:txBody>
          <a:bodyPr/>
          <a:lstStyle/>
          <a:p>
            <a:r>
              <a:rPr lang="en-US" sz="4800" dirty="0"/>
              <a:t>Education</a:t>
            </a:r>
            <a:r>
              <a:rPr lang="en-US" dirty="0"/>
              <a:t> </a:t>
            </a:r>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pic>
        <p:nvPicPr>
          <p:cNvPr id="5" name="Picture 4">
            <a:extLst>
              <a:ext uri="{FF2B5EF4-FFF2-40B4-BE49-F238E27FC236}">
                <a16:creationId xmlns:a16="http://schemas.microsoft.com/office/drawing/2014/main" id="{C00DC046-D43D-4AC3-87C8-5D1B6E767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770" y="602052"/>
            <a:ext cx="2934904" cy="4046497"/>
          </a:xfrm>
          <a:prstGeom prst="rect">
            <a:avLst/>
          </a:prstGeom>
        </p:spPr>
      </p:pic>
    </p:spTree>
    <p:extLst>
      <p:ext uri="{BB962C8B-B14F-4D97-AF65-F5344CB8AC3E}">
        <p14:creationId xmlns:p14="http://schemas.microsoft.com/office/powerpoint/2010/main" val="2082389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98536"/>
            <a:ext cx="7520940" cy="548640"/>
          </a:xfrm>
        </p:spPr>
        <p:txBody>
          <a:bodyPr/>
          <a:lstStyle/>
          <a:p>
            <a:r>
              <a:rPr lang="en-US" dirty="0"/>
              <a:t>Defining a unified champion school</a:t>
            </a:r>
            <a:r>
              <a:rPr lang="is-IS" dirty="0"/>
              <a:t>…</a:t>
            </a:r>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823" y="872003"/>
            <a:ext cx="2571667" cy="398285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0998" y="872003"/>
            <a:ext cx="2613385" cy="196003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24295" y="1406957"/>
            <a:ext cx="3940461" cy="295534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0998" y="3042769"/>
            <a:ext cx="2613385" cy="1812092"/>
          </a:xfrm>
          <a:prstGeom prst="rect">
            <a:avLst/>
          </a:prstGeom>
        </p:spPr>
      </p:pic>
    </p:spTree>
    <p:extLst>
      <p:ext uri="{BB962C8B-B14F-4D97-AF65-F5344CB8AC3E}">
        <p14:creationId xmlns:p14="http://schemas.microsoft.com/office/powerpoint/2010/main" val="94023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Unified Champion Schools</a:t>
            </a:r>
          </a:p>
        </p:txBody>
      </p:sp>
      <p:sp>
        <p:nvSpPr>
          <p:cNvPr id="3" name="Content Placeholder 2"/>
          <p:cNvSpPr>
            <a:spLocks noGrp="1"/>
          </p:cNvSpPr>
          <p:nvPr>
            <p:ph idx="1"/>
          </p:nvPr>
        </p:nvSpPr>
        <p:spPr>
          <a:xfrm>
            <a:off x="822960" y="1100628"/>
            <a:ext cx="5171440" cy="3579849"/>
          </a:xfrm>
        </p:spPr>
        <p:txBody>
          <a:bodyPr>
            <a:normAutofit/>
          </a:bodyPr>
          <a:lstStyle/>
          <a:p>
            <a:pPr>
              <a:buFont typeface="Arial"/>
              <a:buChar char="•"/>
            </a:pPr>
            <a:r>
              <a:rPr lang="en-US" sz="2000" b="0" dirty="0"/>
              <a:t>Unified Champion Schools seeks to change the atmosphere in preK-12 schools through sports programming giving opportunities to train and compete in Unified Sports. Students are also encouraged to build relationships and advocate for inclusion of Special Olympics athletes in their school communities, providing opportunities for true youth leadership for individuals with and without intellectual disabilities. </a:t>
            </a:r>
          </a:p>
          <a:p>
            <a:pPr>
              <a:buFont typeface="Arial"/>
              <a:buChar char="•"/>
            </a:pPr>
            <a:endParaRPr lang="en-US" sz="2000" dirty="0"/>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9183" y="1662116"/>
            <a:ext cx="2635607" cy="2036605"/>
          </a:xfrm>
          <a:prstGeom prst="rect">
            <a:avLst/>
          </a:prstGeom>
        </p:spPr>
      </p:pic>
      <p:pic>
        <p:nvPicPr>
          <p:cNvPr id="6" name="Picture 5">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405445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017" y="1025067"/>
            <a:ext cx="4838928" cy="3914248"/>
          </a:xfrm>
        </p:spPr>
        <p:txBody>
          <a:bodyPr>
            <a:normAutofit/>
          </a:bodyPr>
          <a:lstStyle/>
          <a:p>
            <a:r>
              <a:rPr lang="en-US" sz="2400" dirty="0"/>
              <a:t>	</a:t>
            </a:r>
            <a:r>
              <a:rPr lang="en-US" sz="2400" b="0" dirty="0"/>
              <a:t>“Special Olympics is humanity’s greatest classroom, where lessons of ability, acceptance, and inclusion are taught on the fields of competitions by our greatest teachers- the athletes.”						-Tim Shriver</a:t>
            </a:r>
          </a:p>
          <a:p>
            <a:endParaRPr lang="en-US" dirty="0"/>
          </a:p>
        </p:txBody>
      </p:sp>
      <p:pic>
        <p:nvPicPr>
          <p:cNvPr id="4"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945" y="847866"/>
            <a:ext cx="3224470" cy="3224470"/>
          </a:xfrm>
          <a:prstGeom prst="rect">
            <a:avLst/>
          </a:prstGeom>
        </p:spPr>
      </p:pic>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450951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Unified champion school’s 3 components</a:t>
            </a:r>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graphicFrame>
        <p:nvGraphicFramePr>
          <p:cNvPr id="6" name="Diagram 5"/>
          <p:cNvGraphicFramePr/>
          <p:nvPr>
            <p:extLst>
              <p:ext uri="{D42A27DB-BD31-4B8C-83A1-F6EECF244321}">
                <p14:modId xmlns:p14="http://schemas.microsoft.com/office/powerpoint/2010/main" val="3586681297"/>
              </p:ext>
            </p:extLst>
          </p:nvPr>
        </p:nvGraphicFramePr>
        <p:xfrm>
          <a:off x="1541514" y="1101564"/>
          <a:ext cx="5829516" cy="3243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848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Athlete leadership programs </a:t>
            </a:r>
          </a:p>
        </p:txBody>
      </p:sp>
      <p:sp>
        <p:nvSpPr>
          <p:cNvPr id="3" name="Content Placeholder 2"/>
          <p:cNvSpPr>
            <a:spLocks noGrp="1"/>
          </p:cNvSpPr>
          <p:nvPr>
            <p:ph idx="1"/>
          </p:nvPr>
        </p:nvSpPr>
        <p:spPr>
          <a:xfrm>
            <a:off x="822960" y="1100628"/>
            <a:ext cx="4801326" cy="3870515"/>
          </a:xfrm>
        </p:spPr>
        <p:txBody>
          <a:bodyPr>
            <a:normAutofit/>
          </a:bodyPr>
          <a:lstStyle/>
          <a:p>
            <a:r>
              <a:rPr lang="en-US" sz="2000" b="0" dirty="0"/>
              <a:t>Athlete Leadership Programs is designed to offer positions in the organization for athletes who display leadership qualities. With training and support, athletes can become….</a:t>
            </a:r>
          </a:p>
          <a:p>
            <a:pPr>
              <a:buFont typeface="Arial"/>
              <a:buChar char="•"/>
            </a:pPr>
            <a:r>
              <a:rPr lang="en-US" sz="2000" b="0" dirty="0"/>
              <a:t>Certified Coaches</a:t>
            </a:r>
          </a:p>
          <a:p>
            <a:pPr>
              <a:buFont typeface="Arial"/>
              <a:buChar char="•"/>
            </a:pPr>
            <a:r>
              <a:rPr lang="en-US" sz="2000" b="0" dirty="0"/>
              <a:t>Certified Officials</a:t>
            </a:r>
          </a:p>
          <a:p>
            <a:pPr>
              <a:buFont typeface="Arial"/>
              <a:buChar char="•"/>
            </a:pPr>
            <a:r>
              <a:rPr lang="en-US" sz="2000" b="0" dirty="0"/>
              <a:t>Board Members</a:t>
            </a:r>
          </a:p>
          <a:p>
            <a:pPr>
              <a:buFont typeface="Arial"/>
              <a:buChar char="•"/>
            </a:pPr>
            <a:r>
              <a:rPr lang="en-US" sz="2000" b="0" dirty="0"/>
              <a:t>Global Messengers</a:t>
            </a:r>
          </a:p>
          <a:p>
            <a:pPr>
              <a:buFont typeface="Arial"/>
              <a:buChar char="•"/>
            </a:pPr>
            <a:r>
              <a:rPr lang="en-US" sz="2000" b="0" dirty="0"/>
              <a:t>Event Volunteer</a:t>
            </a:r>
          </a:p>
          <a:p>
            <a:endParaRPr lang="en-US" dirty="0"/>
          </a:p>
        </p:txBody>
      </p:sp>
      <p:pic>
        <p:nvPicPr>
          <p:cNvPr id="4" name="Picture 3" descr="Untitled.png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304" y="1274209"/>
            <a:ext cx="3282696" cy="3511296"/>
          </a:xfrm>
          <a:prstGeom prst="rect">
            <a:avLst/>
          </a:prstGeom>
        </p:spPr>
      </p:pic>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4135406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in partnerships</a:t>
            </a:r>
          </a:p>
        </p:txBody>
      </p:sp>
      <p:sp>
        <p:nvSpPr>
          <p:cNvPr id="3" name="Content Placeholder 2"/>
          <p:cNvSpPr>
            <a:spLocks noGrp="1"/>
          </p:cNvSpPr>
          <p:nvPr>
            <p:ph idx="1"/>
          </p:nvPr>
        </p:nvSpPr>
        <p:spPr>
          <a:xfrm>
            <a:off x="822960" y="1046199"/>
            <a:ext cx="7520940" cy="1149086"/>
          </a:xfrm>
        </p:spPr>
        <p:txBody>
          <a:bodyPr>
            <a:normAutofit/>
          </a:bodyPr>
          <a:lstStyle/>
          <a:p>
            <a:r>
              <a:rPr lang="en-US" sz="2400" dirty="0"/>
              <a:t>	</a:t>
            </a:r>
            <a:r>
              <a:rPr lang="en-US" sz="2000" b="0" dirty="0"/>
              <a:t>Special Olympics recognizes opportunities to partner with other organizations and groups to offer sports in a variety of ways and forums.</a:t>
            </a:r>
          </a:p>
          <a:p>
            <a:endParaRPr lang="en-US" dirty="0"/>
          </a:p>
        </p:txBody>
      </p:sp>
      <p:sp>
        <p:nvSpPr>
          <p:cNvPr id="4" name="TextBox 3"/>
          <p:cNvSpPr txBox="1"/>
          <p:nvPr/>
        </p:nvSpPr>
        <p:spPr>
          <a:xfrm>
            <a:off x="1451428" y="2071187"/>
            <a:ext cx="2393409" cy="1077218"/>
          </a:xfrm>
          <a:prstGeom prst="rect">
            <a:avLst/>
          </a:prstGeom>
          <a:noFill/>
        </p:spPr>
        <p:txBody>
          <a:bodyPr wrap="square" rtlCol="0">
            <a:spAutoFit/>
          </a:bodyPr>
          <a:lstStyle/>
          <a:p>
            <a:pPr marL="285750" indent="-285750">
              <a:buFont typeface="Arial"/>
              <a:buChar char="•"/>
            </a:pPr>
            <a:r>
              <a:rPr lang="en-US" sz="1600" dirty="0"/>
              <a:t>School Systems</a:t>
            </a:r>
          </a:p>
          <a:p>
            <a:pPr marL="285750" indent="-285750">
              <a:buFont typeface="Arial"/>
              <a:buChar char="•"/>
            </a:pPr>
            <a:r>
              <a:rPr lang="en-US" sz="1600" dirty="0"/>
              <a:t>Parks &amp; Recreation</a:t>
            </a:r>
          </a:p>
          <a:p>
            <a:pPr marL="285750" indent="-285750">
              <a:buFont typeface="Arial"/>
              <a:buChar char="•"/>
            </a:pPr>
            <a:r>
              <a:rPr lang="en-US" sz="1600" dirty="0"/>
              <a:t>Sports Organizations</a:t>
            </a:r>
          </a:p>
          <a:p>
            <a:pPr marL="285750" indent="-285750">
              <a:buFont typeface="Arial"/>
              <a:buChar char="•"/>
            </a:pPr>
            <a:r>
              <a:rPr lang="en-US" sz="1600" dirty="0"/>
              <a:t>Other Nonprofits</a:t>
            </a:r>
          </a:p>
        </p:txBody>
      </p:sp>
      <p:pic>
        <p:nvPicPr>
          <p:cNvPr id="5" name="Picture 23" descr="IMG_9381"/>
          <p:cNvPicPr>
            <a:picLocks noChangeAspect="1" noChangeArrowheads="1"/>
          </p:cNvPicPr>
          <p:nvPr/>
        </p:nvPicPr>
        <p:blipFill>
          <a:blip r:embed="rId2" cstate="print"/>
          <a:srcRect/>
          <a:stretch>
            <a:fillRect/>
          </a:stretch>
        </p:blipFill>
        <p:spPr bwMode="auto">
          <a:xfrm>
            <a:off x="4644571" y="2071187"/>
            <a:ext cx="3175000" cy="2854584"/>
          </a:xfrm>
          <a:prstGeom prst="rect">
            <a:avLst/>
          </a:prstGeom>
          <a:noFill/>
          <a:ln w="9525">
            <a:noFill/>
            <a:miter lim="800000"/>
            <a:headEnd/>
            <a:tailEnd/>
          </a:ln>
        </p:spPr>
      </p:pic>
      <p:pic>
        <p:nvPicPr>
          <p:cNvPr id="6" name="Picture 24" descr="IMG_1004"/>
          <p:cNvPicPr>
            <a:picLocks noChangeAspect="1" noChangeArrowheads="1"/>
          </p:cNvPicPr>
          <p:nvPr/>
        </p:nvPicPr>
        <p:blipFill>
          <a:blip r:embed="rId3" cstate="print"/>
          <a:srcRect/>
          <a:stretch>
            <a:fillRect/>
          </a:stretch>
        </p:blipFill>
        <p:spPr bwMode="auto">
          <a:xfrm>
            <a:off x="1451428" y="3223878"/>
            <a:ext cx="2393409" cy="1701893"/>
          </a:xfrm>
          <a:prstGeom prst="rect">
            <a:avLst/>
          </a:prstGeom>
          <a:noFill/>
          <a:ln w="9525">
            <a:noFill/>
            <a:miter lim="800000"/>
            <a:headEnd/>
            <a:tailEnd/>
          </a:ln>
        </p:spPr>
      </p:pic>
      <p:pic>
        <p:nvPicPr>
          <p:cNvPr id="7" name="Picture 6">
            <a:extLst>
              <a:ext uri="{FF2B5EF4-FFF2-40B4-BE49-F238E27FC236}">
                <a16:creationId xmlns:a16="http://schemas.microsoft.com/office/drawing/2014/main" id="{3C9718C1-9F02-4AC1-9EE4-894638EA7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170600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fundraising</a:t>
            </a:r>
          </a:p>
        </p:txBody>
      </p:sp>
      <p:sp>
        <p:nvSpPr>
          <p:cNvPr id="3" name="Content Placeholder 2"/>
          <p:cNvSpPr>
            <a:spLocks noGrp="1"/>
          </p:cNvSpPr>
          <p:nvPr>
            <p:ph idx="1"/>
          </p:nvPr>
        </p:nvSpPr>
        <p:spPr/>
        <p:txBody>
          <a:bodyPr/>
          <a:lstStyle/>
          <a:p>
            <a:pPr>
              <a:buFont typeface="Arial"/>
              <a:buChar char="•"/>
            </a:pPr>
            <a:r>
              <a:rPr lang="en-US" sz="2000" b="0" dirty="0"/>
              <a:t>Approximately 70% of SOSC’s funding comes from loyal individual donors.  Other funding is secured via corporate sponsors, special events, and grants.</a:t>
            </a:r>
          </a:p>
          <a:p>
            <a:endParaRPr lang="en-US" sz="2000" b="0" dirty="0"/>
          </a:p>
          <a:p>
            <a:pPr>
              <a:buFont typeface="Arial"/>
              <a:buChar char="•"/>
            </a:pPr>
            <a:r>
              <a:rPr lang="en-US" sz="2000" b="0" dirty="0"/>
              <a:t>The Law Enforcement Torch Run (LETR) helps to garner individual donations and holds special events through the efforts of officers and employees throughout the state.</a:t>
            </a:r>
          </a:p>
          <a:p>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3415279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343857"/>
            <a:ext cx="7520940" cy="548640"/>
          </a:xfrm>
        </p:spPr>
        <p:txBody>
          <a:bodyPr/>
          <a:lstStyle/>
          <a:p>
            <a:r>
              <a:rPr lang="en-US" dirty="0"/>
              <a:t>Online resources</a:t>
            </a:r>
          </a:p>
        </p:txBody>
      </p:sp>
      <p:sp>
        <p:nvSpPr>
          <p:cNvPr id="3" name="Content Placeholder 2"/>
          <p:cNvSpPr>
            <a:spLocks noGrp="1"/>
          </p:cNvSpPr>
          <p:nvPr>
            <p:ph idx="1"/>
          </p:nvPr>
        </p:nvSpPr>
        <p:spPr>
          <a:xfrm>
            <a:off x="822960" y="2270306"/>
            <a:ext cx="7520940" cy="1657087"/>
          </a:xfrm>
        </p:spPr>
        <p:txBody>
          <a:bodyPr/>
          <a:lstStyle/>
          <a:p>
            <a:pPr>
              <a:buFont typeface="Arial"/>
              <a:buChar char="•"/>
            </a:pPr>
            <a:r>
              <a:rPr lang="en-US" sz="2400" b="0" dirty="0"/>
              <a:t>www.specialolympics.org</a:t>
            </a:r>
          </a:p>
          <a:p>
            <a:pPr>
              <a:buFont typeface="Arial"/>
              <a:buChar char="•"/>
            </a:pPr>
            <a:r>
              <a:rPr lang="en-US" sz="2400" b="0" dirty="0"/>
              <a:t>www.so-sc.org</a:t>
            </a:r>
          </a:p>
          <a:p>
            <a:pPr>
              <a:buFont typeface="Arial"/>
              <a:buChar char="•"/>
            </a:pPr>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486" y="5079433"/>
            <a:ext cx="1875115" cy="1778567"/>
          </a:xfrm>
          <a:prstGeom prst="rect">
            <a:avLst/>
          </a:prstGeom>
        </p:spPr>
      </p:pic>
    </p:spTree>
    <p:extLst>
      <p:ext uri="{BB962C8B-B14F-4D97-AF65-F5344CB8AC3E}">
        <p14:creationId xmlns:p14="http://schemas.microsoft.com/office/powerpoint/2010/main" val="577357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560977"/>
            <a:ext cx="7520940" cy="548640"/>
          </a:xfrm>
        </p:spPr>
        <p:txBody>
          <a:bodyPr/>
          <a:lstStyle/>
          <a:p>
            <a:r>
              <a:rPr lang="en-US" dirty="0"/>
              <a:t>Athlete oath </a:t>
            </a:r>
          </a:p>
        </p:txBody>
      </p:sp>
      <p:sp>
        <p:nvSpPr>
          <p:cNvPr id="3" name="Content Placeholder 2"/>
          <p:cNvSpPr>
            <a:spLocks noGrp="1"/>
          </p:cNvSpPr>
          <p:nvPr>
            <p:ph idx="1"/>
          </p:nvPr>
        </p:nvSpPr>
        <p:spPr>
          <a:xfrm>
            <a:off x="822960" y="2183171"/>
            <a:ext cx="7520940" cy="1294229"/>
          </a:xfrm>
        </p:spPr>
        <p:txBody>
          <a:bodyPr>
            <a:normAutofit/>
          </a:bodyPr>
          <a:lstStyle/>
          <a:p>
            <a:pPr>
              <a:buFont typeface="Arial"/>
              <a:buChar char="•"/>
            </a:pPr>
            <a:r>
              <a:rPr lang="en-US" sz="2800" b="0" dirty="0"/>
              <a:t>“Let me win. But if I cannot win, let me be brave in the attempt.”</a:t>
            </a:r>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2422307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need to know</a:t>
            </a:r>
            <a:r>
              <a:rPr lang="is-IS" dirty="0"/>
              <a:t>…</a:t>
            </a:r>
            <a:endParaRPr lang="en-US" dirty="0"/>
          </a:p>
        </p:txBody>
      </p:sp>
      <p:sp>
        <p:nvSpPr>
          <p:cNvPr id="3" name="Content Placeholder 2"/>
          <p:cNvSpPr>
            <a:spLocks noGrp="1"/>
          </p:cNvSpPr>
          <p:nvPr>
            <p:ph idx="1"/>
          </p:nvPr>
        </p:nvSpPr>
        <p:spPr>
          <a:xfrm>
            <a:off x="822960" y="1100628"/>
            <a:ext cx="7520940" cy="3970309"/>
          </a:xfrm>
        </p:spPr>
        <p:txBody>
          <a:bodyPr>
            <a:normAutofit/>
          </a:bodyPr>
          <a:lstStyle/>
          <a:p>
            <a:pPr>
              <a:buFont typeface="Arial"/>
              <a:buChar char="•"/>
            </a:pPr>
            <a:r>
              <a:rPr lang="en-US" sz="2400" b="0" dirty="0"/>
              <a:t>SOSC = Special Olympics South Carolina</a:t>
            </a:r>
          </a:p>
          <a:p>
            <a:pPr>
              <a:buFont typeface="Arial"/>
              <a:buChar char="•"/>
            </a:pPr>
            <a:endParaRPr lang="en-US" sz="2400" b="0" dirty="0"/>
          </a:p>
          <a:p>
            <a:pPr>
              <a:buFont typeface="Arial"/>
              <a:buChar char="•"/>
            </a:pPr>
            <a:r>
              <a:rPr lang="en-US" sz="2400" b="0" dirty="0"/>
              <a:t>SOI = Special Olympics Incorporated</a:t>
            </a:r>
          </a:p>
          <a:p>
            <a:pPr>
              <a:buFont typeface="Arial"/>
              <a:buChar char="•"/>
            </a:pPr>
            <a:endParaRPr lang="en-US" sz="2400" b="0" dirty="0"/>
          </a:p>
          <a:p>
            <a:pPr>
              <a:buFont typeface="Arial"/>
              <a:buChar char="•"/>
            </a:pPr>
            <a:r>
              <a:rPr lang="en-US" sz="2400" b="0" dirty="0"/>
              <a:t>SOSC </a:t>
            </a:r>
            <a:r>
              <a:rPr lang="en-US" sz="2400" b="0"/>
              <a:t>has 30,707 </a:t>
            </a:r>
            <a:r>
              <a:rPr lang="en-US" sz="2400" b="0" dirty="0"/>
              <a:t>athletes and conducts more than 490 sports competitions per year supported by over 25,000 volunteers and 2613 coaches</a:t>
            </a:r>
          </a:p>
          <a:p>
            <a:pPr>
              <a:buFont typeface="Arial"/>
              <a:buChar char="•"/>
            </a:pPr>
            <a:endParaRPr lang="en-US" sz="2400" b="0" dirty="0"/>
          </a:p>
          <a:p>
            <a:pPr>
              <a:buFont typeface="Arial"/>
              <a:buChar char="•"/>
            </a:pPr>
            <a:endParaRPr lang="en-US" sz="2400" dirty="0"/>
          </a:p>
          <a:p>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31317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areas of focus</a:t>
            </a:r>
          </a:p>
        </p:txBody>
      </p:sp>
      <p:graphicFrame>
        <p:nvGraphicFramePr>
          <p:cNvPr id="4" name="Diagram 3">
            <a:extLst>
              <a:ext uri="{FF2B5EF4-FFF2-40B4-BE49-F238E27FC236}">
                <a16:creationId xmlns:a16="http://schemas.microsoft.com/office/drawing/2014/main" id="{706A5004-5875-464A-B762-3850169E8F67}"/>
              </a:ext>
            </a:extLst>
          </p:cNvPr>
          <p:cNvGraphicFramePr/>
          <p:nvPr>
            <p:extLst>
              <p:ext uri="{D42A27DB-BD31-4B8C-83A1-F6EECF244321}">
                <p14:modId xmlns:p14="http://schemas.microsoft.com/office/powerpoint/2010/main" val="3475034173"/>
              </p:ext>
            </p:extLst>
          </p:nvPr>
        </p:nvGraphicFramePr>
        <p:xfrm>
          <a:off x="1565221" y="1240531"/>
          <a:ext cx="6013475" cy="37377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3C9718C1-9F02-4AC1-9EE4-894638EA70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2051703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358" y="450396"/>
            <a:ext cx="2681582" cy="548640"/>
          </a:xfrm>
        </p:spPr>
        <p:txBody>
          <a:bodyPr/>
          <a:lstStyle/>
          <a:p>
            <a:r>
              <a:rPr lang="en-US" sz="5400" dirty="0"/>
              <a:t>Sports</a:t>
            </a:r>
          </a:p>
        </p:txBody>
      </p:sp>
      <p:pic>
        <p:nvPicPr>
          <p:cNvPr id="9" name="Picture 8">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pic>
        <p:nvPicPr>
          <p:cNvPr id="4" name="Picture 3">
            <a:extLst>
              <a:ext uri="{FF2B5EF4-FFF2-40B4-BE49-F238E27FC236}">
                <a16:creationId xmlns:a16="http://schemas.microsoft.com/office/drawing/2014/main" id="{B9F1FD94-33B5-4F6F-BC38-3A6B9CD593B4}"/>
              </a:ext>
            </a:extLst>
          </p:cNvPr>
          <p:cNvPicPr>
            <a:picLocks noChangeAspect="1"/>
          </p:cNvPicPr>
          <p:nvPr/>
        </p:nvPicPr>
        <p:blipFill>
          <a:blip r:embed="rId3"/>
          <a:stretch>
            <a:fillRect/>
          </a:stretch>
        </p:blipFill>
        <p:spPr>
          <a:xfrm>
            <a:off x="1297710" y="1308709"/>
            <a:ext cx="4003964" cy="2921546"/>
          </a:xfrm>
          <a:prstGeom prst="rect">
            <a:avLst/>
          </a:prstGeom>
        </p:spPr>
      </p:pic>
      <p:pic>
        <p:nvPicPr>
          <p:cNvPr id="6" name="Picture 5">
            <a:extLst>
              <a:ext uri="{FF2B5EF4-FFF2-40B4-BE49-F238E27FC236}">
                <a16:creationId xmlns:a16="http://schemas.microsoft.com/office/drawing/2014/main" id="{4D75E268-CDE3-4FDD-AC8B-88398EFA76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545" y="450396"/>
            <a:ext cx="2193067" cy="4379263"/>
          </a:xfrm>
          <a:prstGeom prst="rect">
            <a:avLst/>
          </a:prstGeom>
        </p:spPr>
      </p:pic>
    </p:spTree>
    <p:extLst>
      <p:ext uri="{BB962C8B-B14F-4D97-AF65-F5344CB8AC3E}">
        <p14:creationId xmlns:p14="http://schemas.microsoft.com/office/powerpoint/2010/main" val="4170485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88598"/>
            <a:ext cx="7520940" cy="548640"/>
          </a:xfrm>
        </p:spPr>
        <p:txBody>
          <a:bodyPr/>
          <a:lstStyle/>
          <a:p>
            <a:r>
              <a:rPr lang="en-US" dirty="0"/>
              <a:t>9 facts you need to know</a:t>
            </a:r>
            <a:r>
              <a:rPr lang="is-IS" dirty="0"/>
              <a:t>…</a:t>
            </a:r>
            <a:endParaRPr lang="en-US" dirty="0"/>
          </a:p>
        </p:txBody>
      </p:sp>
      <p:sp>
        <p:nvSpPr>
          <p:cNvPr id="3" name="Content Placeholder 2"/>
          <p:cNvSpPr>
            <a:spLocks noGrp="1"/>
          </p:cNvSpPr>
          <p:nvPr>
            <p:ph idx="1"/>
          </p:nvPr>
        </p:nvSpPr>
        <p:spPr>
          <a:xfrm>
            <a:off x="822960" y="557784"/>
            <a:ext cx="7520940" cy="4120763"/>
          </a:xfrm>
        </p:spPr>
        <p:txBody>
          <a:bodyPr>
            <a:noAutofit/>
          </a:bodyPr>
          <a:lstStyle/>
          <a:p>
            <a:pPr>
              <a:lnSpc>
                <a:spcPct val="90000"/>
              </a:lnSpc>
              <a:buFont typeface="Arial"/>
              <a:buChar char="•"/>
            </a:pPr>
            <a:r>
              <a:rPr lang="en-US" sz="2400" b="0" dirty="0"/>
              <a:t>SO is for children &amp; adults with intellectual disabilities</a:t>
            </a:r>
          </a:p>
          <a:p>
            <a:pPr>
              <a:lnSpc>
                <a:spcPct val="90000"/>
              </a:lnSpc>
              <a:buFont typeface="Arial"/>
              <a:buChar char="•"/>
            </a:pPr>
            <a:r>
              <a:rPr lang="en-US" sz="2400" b="0" dirty="0"/>
              <a:t>SO is free to athletes</a:t>
            </a:r>
          </a:p>
          <a:p>
            <a:pPr>
              <a:lnSpc>
                <a:spcPct val="90000"/>
              </a:lnSpc>
              <a:buFont typeface="Arial"/>
              <a:buChar char="•"/>
            </a:pPr>
            <a:r>
              <a:rPr lang="en-US" sz="2400" b="0" dirty="0"/>
              <a:t>SO </a:t>
            </a:r>
            <a:r>
              <a:rPr lang="en-US" sz="2400" b="0"/>
              <a:t>athletes compete </a:t>
            </a:r>
            <a:r>
              <a:rPr lang="en-US" sz="2400" b="0" dirty="0"/>
              <a:t>as early as age 8</a:t>
            </a:r>
          </a:p>
          <a:p>
            <a:pPr>
              <a:lnSpc>
                <a:spcPct val="90000"/>
              </a:lnSpc>
              <a:buFont typeface="Arial"/>
              <a:buChar char="•"/>
            </a:pPr>
            <a:r>
              <a:rPr lang="en-US" sz="2400" b="0" dirty="0"/>
              <a:t>SO is year-round</a:t>
            </a:r>
          </a:p>
          <a:p>
            <a:pPr>
              <a:lnSpc>
                <a:spcPct val="90000"/>
              </a:lnSpc>
              <a:buFont typeface="Arial"/>
              <a:buChar char="•"/>
            </a:pPr>
            <a:r>
              <a:rPr lang="en-US" sz="2400" b="0" dirty="0"/>
              <a:t>SO is worldwide (more than 180 sanctioned programs)</a:t>
            </a:r>
          </a:p>
          <a:p>
            <a:pPr>
              <a:lnSpc>
                <a:spcPct val="90000"/>
              </a:lnSpc>
              <a:buFont typeface="Arial"/>
              <a:buChar char="•"/>
            </a:pPr>
            <a:r>
              <a:rPr lang="en-US" sz="2400" b="0" dirty="0"/>
              <a:t>SOSC offers 26 different sports (SOI, 35)</a:t>
            </a:r>
          </a:p>
          <a:p>
            <a:pPr>
              <a:lnSpc>
                <a:spcPct val="90000"/>
              </a:lnSpc>
              <a:buFont typeface="Arial"/>
              <a:buChar char="•"/>
            </a:pPr>
            <a:r>
              <a:rPr lang="en-US" sz="2400" b="0" dirty="0"/>
              <a:t>SO offers individual as well as team sports</a:t>
            </a:r>
          </a:p>
          <a:p>
            <a:pPr>
              <a:lnSpc>
                <a:spcPct val="90000"/>
              </a:lnSpc>
              <a:buFont typeface="Arial"/>
              <a:buChar char="•"/>
            </a:pPr>
            <a:r>
              <a:rPr lang="en-US" sz="2400" b="0" dirty="0"/>
              <a:t>SO stresses training as well as competition, athletes must train at least 8 weeks prior to competition</a:t>
            </a:r>
          </a:p>
          <a:p>
            <a:pPr>
              <a:lnSpc>
                <a:spcPct val="90000"/>
              </a:lnSpc>
              <a:buFont typeface="Arial"/>
              <a:buChar char="•"/>
            </a:pPr>
            <a:r>
              <a:rPr lang="en-US" sz="2400" b="0" dirty="0"/>
              <a:t>SO is sanctioned by International Olympic Committee </a:t>
            </a:r>
          </a:p>
          <a:p>
            <a:endParaRPr lang="en-US" dirty="0"/>
          </a:p>
        </p:txBody>
      </p:sp>
      <p:pic>
        <p:nvPicPr>
          <p:cNvPr id="4" name="Picture 3">
            <a:extLst>
              <a:ext uri="{FF2B5EF4-FFF2-40B4-BE49-F238E27FC236}">
                <a16:creationId xmlns:a16="http://schemas.microsoft.com/office/drawing/2014/main" id="{3C9718C1-9F02-4AC1-9EE4-894638EA7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872852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Olympics has</a:t>
            </a:r>
          </a:p>
        </p:txBody>
      </p:sp>
      <p:sp>
        <p:nvSpPr>
          <p:cNvPr id="3" name="Content Placeholder 2"/>
          <p:cNvSpPr>
            <a:spLocks noGrp="1"/>
          </p:cNvSpPr>
          <p:nvPr>
            <p:ph idx="1"/>
          </p:nvPr>
        </p:nvSpPr>
        <p:spPr>
          <a:xfrm>
            <a:off x="4001655" y="1558255"/>
            <a:ext cx="4695666" cy="3701411"/>
          </a:xfrm>
        </p:spPr>
        <p:txBody>
          <a:bodyPr>
            <a:normAutofit/>
          </a:bodyPr>
          <a:lstStyle/>
          <a:p>
            <a:pPr>
              <a:buFont typeface="Arial"/>
              <a:buChar char="•"/>
            </a:pPr>
            <a:r>
              <a:rPr lang="en-US" sz="2400" b="0" dirty="0"/>
              <a:t>Governing bodies</a:t>
            </a:r>
          </a:p>
          <a:p>
            <a:pPr>
              <a:buFont typeface="Arial"/>
              <a:buChar char="•"/>
            </a:pPr>
            <a:r>
              <a:rPr lang="en-US" sz="2400" b="0" dirty="0"/>
              <a:t>Levels</a:t>
            </a:r>
          </a:p>
          <a:p>
            <a:pPr>
              <a:buFont typeface="Arial"/>
              <a:buChar char="•"/>
            </a:pPr>
            <a:r>
              <a:rPr lang="en-US" sz="2400" b="0" dirty="0"/>
              <a:t>Divisioning</a:t>
            </a:r>
          </a:p>
          <a:p>
            <a:pPr>
              <a:buFont typeface="Arial"/>
              <a:buChar char="•"/>
            </a:pPr>
            <a:r>
              <a:rPr lang="en-US" sz="2400" b="0" dirty="0"/>
              <a:t>Inclusion</a:t>
            </a:r>
          </a:p>
          <a:p>
            <a:pPr>
              <a:buFont typeface="Arial"/>
              <a:buChar char="•"/>
            </a:pPr>
            <a:r>
              <a:rPr lang="en-US" sz="2400" b="0" dirty="0"/>
              <a:t>Opportunities for Advancement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12620" y="1607421"/>
            <a:ext cx="3701410" cy="2776057"/>
          </a:xfrm>
          <a:prstGeom prst="rect">
            <a:avLst/>
          </a:prstGeom>
        </p:spPr>
      </p:pic>
      <p:pic>
        <p:nvPicPr>
          <p:cNvPr id="7" name="Picture 6">
            <a:extLst>
              <a:ext uri="{FF2B5EF4-FFF2-40B4-BE49-F238E27FC236}">
                <a16:creationId xmlns:a16="http://schemas.microsoft.com/office/drawing/2014/main" id="{3C9718C1-9F02-4AC1-9EE4-894638EA7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526" y="5070937"/>
            <a:ext cx="1884075" cy="1787064"/>
          </a:xfrm>
          <a:prstGeom prst="rect">
            <a:avLst/>
          </a:prstGeom>
        </p:spPr>
      </p:pic>
    </p:spTree>
    <p:extLst>
      <p:ext uri="{BB962C8B-B14F-4D97-AF65-F5344CB8AC3E}">
        <p14:creationId xmlns:p14="http://schemas.microsoft.com/office/powerpoint/2010/main" val="4663761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Custom 29">
      <a:dk1>
        <a:srgbClr val="000000"/>
      </a:dk1>
      <a:lt1>
        <a:srgbClr val="FFFFFF"/>
      </a:lt1>
      <a:dk2>
        <a:srgbClr val="FFFFFF"/>
      </a:dk2>
      <a:lt2>
        <a:srgbClr val="CDD7D9"/>
      </a:lt2>
      <a:accent1>
        <a:srgbClr val="C8212D"/>
      </a:accent1>
      <a:accent2>
        <a:srgbClr val="BC201F"/>
      </a:accent2>
      <a:accent3>
        <a:srgbClr val="000000"/>
      </a:accent3>
      <a:accent4>
        <a:srgbClr val="000000"/>
      </a:accent4>
      <a:accent5>
        <a:srgbClr val="C2AD8D"/>
      </a:accent5>
      <a:accent6>
        <a:srgbClr val="506E94"/>
      </a:accent6>
      <a:hlink>
        <a:srgbClr val="5F5F5F"/>
      </a:hlink>
      <a:folHlink>
        <a:srgbClr val="0000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73D4551535A248AFB1C6B0D7579C54" ma:contentTypeVersion="16" ma:contentTypeDescription="Create a new document." ma:contentTypeScope="" ma:versionID="5a87ed5c7965a95fa6ba1b5718d13bf5">
  <xsd:schema xmlns:xsd="http://www.w3.org/2001/XMLSchema" xmlns:xs="http://www.w3.org/2001/XMLSchema" xmlns:p="http://schemas.microsoft.com/office/2006/metadata/properties" xmlns:ns2="2b8929bd-5e05-4c04-9b95-9a3fdaa6cd8d" xmlns:ns3="0c87fb17-9d2f-4c0e-b723-e7c3476e2cf2" targetNamespace="http://schemas.microsoft.com/office/2006/metadata/properties" ma:root="true" ma:fieldsID="8c3429239ccd1fc01b76c6872451db2a" ns2:_="" ns3:_="">
    <xsd:import namespace="2b8929bd-5e05-4c04-9b95-9a3fdaa6cd8d"/>
    <xsd:import namespace="0c87fb17-9d2f-4c0e-b723-e7c3476e2c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8929bd-5e05-4c04-9b95-9a3fdaa6cd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e120ce6-dafd-4af8-a117-2dbbcfa3f0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c87fb17-9d2f-4c0e-b723-e7c3476e2cf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b63aa67-7900-454e-91c7-ccb47a50ebae}" ma:internalName="TaxCatchAll" ma:showField="CatchAllData" ma:web="0c87fb17-9d2f-4c0e-b723-e7c3476e2c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c87fb17-9d2f-4c0e-b723-e7c3476e2cf2" xsi:nil="true"/>
    <lcf76f155ced4ddcb4097134ff3c332f xmlns="2b8929bd-5e05-4c04-9b95-9a3fdaa6cd8d">
      <Terms xmlns="http://schemas.microsoft.com/office/infopath/2007/PartnerControls"/>
    </lcf76f155ced4ddcb4097134ff3c332f>
    <SharedWithUsers xmlns="0c87fb17-9d2f-4c0e-b723-e7c3476e2cf2">
      <UserInfo>
        <DisplayName>Arturo Hervada</DisplayName>
        <AccountId>81</AccountId>
        <AccountType/>
      </UserInfo>
    </SharedWithUsers>
  </documentManagement>
</p:properties>
</file>

<file path=customXml/itemProps1.xml><?xml version="1.0" encoding="utf-8"?>
<ds:datastoreItem xmlns:ds="http://schemas.openxmlformats.org/officeDocument/2006/customXml" ds:itemID="{460530F4-4002-4FCB-A04A-FAC2505F1980}">
  <ds:schemaRefs>
    <ds:schemaRef ds:uri="http://schemas.microsoft.com/sharepoint/v3/contenttype/forms"/>
  </ds:schemaRefs>
</ds:datastoreItem>
</file>

<file path=customXml/itemProps2.xml><?xml version="1.0" encoding="utf-8"?>
<ds:datastoreItem xmlns:ds="http://schemas.openxmlformats.org/officeDocument/2006/customXml" ds:itemID="{D14032BF-FEBF-43D2-85CB-1C6C77374CD1}">
  <ds:schemaRefs>
    <ds:schemaRef ds:uri="0c87fb17-9d2f-4c0e-b723-e7c3476e2cf2"/>
    <ds:schemaRef ds:uri="2b8929bd-5e05-4c04-9b95-9a3fdaa6cd8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F32470-144F-41A1-B1A0-4CBDD03F6823}">
  <ds:schemaRefs>
    <ds:schemaRef ds:uri="http://schemas.microsoft.com/office/2006/metadata/properties"/>
    <ds:schemaRef ds:uri="http://www.w3.org/XML/1998/namespace"/>
    <ds:schemaRef ds:uri="http://purl.org/dc/elements/1.1/"/>
    <ds:schemaRef ds:uri="2b8929bd-5e05-4c04-9b95-9a3fdaa6cd8d"/>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0c87fb17-9d2f-4c0e-b723-e7c3476e2cf2"/>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Angles.thmx</Template>
  <TotalTime>2589</TotalTime>
  <Words>1285</Words>
  <Application>Microsoft Office PowerPoint</Application>
  <PresentationFormat>On-screen Show (4:3)</PresentationFormat>
  <Paragraphs>203</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Franklin Gothic Book</vt:lpstr>
      <vt:lpstr>Franklin Gothic Medium</vt:lpstr>
      <vt:lpstr>Wingdings</vt:lpstr>
      <vt:lpstr>Angles</vt:lpstr>
      <vt:lpstr>General Orientation </vt:lpstr>
      <vt:lpstr>PowerPoint Presentation</vt:lpstr>
      <vt:lpstr>PowerPoint Presentation</vt:lpstr>
      <vt:lpstr>Athlete oath </vt:lpstr>
      <vt:lpstr>You need to know…</vt:lpstr>
      <vt:lpstr>3 areas of focus</vt:lpstr>
      <vt:lpstr>Sports</vt:lpstr>
      <vt:lpstr>9 facts you need to know…</vt:lpstr>
      <vt:lpstr>Special Olympics has</vt:lpstr>
      <vt:lpstr>You may know…</vt:lpstr>
      <vt:lpstr>Summer/Fall sports Offered by SOSC</vt:lpstr>
      <vt:lpstr>Winter Sports by SOSC</vt:lpstr>
      <vt:lpstr>Unified sports</vt:lpstr>
      <vt:lpstr>Unified sports</vt:lpstr>
      <vt:lpstr>4 essential elements of  special Olympics programs </vt:lpstr>
      <vt:lpstr>Coaches’ education </vt:lpstr>
      <vt:lpstr>Levels of competition </vt:lpstr>
      <vt:lpstr>Opening ceremonies</vt:lpstr>
      <vt:lpstr>Awards &amp; closing ceremonies </vt:lpstr>
      <vt:lpstr>Sosc competition opportunities</vt:lpstr>
      <vt:lpstr>Young athletes program </vt:lpstr>
      <vt:lpstr>Motor activities training programs </vt:lpstr>
      <vt:lpstr>Health </vt:lpstr>
      <vt:lpstr>Health disparities </vt:lpstr>
      <vt:lpstr>Healthy athletes programs </vt:lpstr>
      <vt:lpstr>Healthy athletes programs </vt:lpstr>
      <vt:lpstr>Education </vt:lpstr>
      <vt:lpstr>Defining a unified champion school…</vt:lpstr>
      <vt:lpstr>Unified Champion Schools</vt:lpstr>
      <vt:lpstr>Unified champion school’s 3 components</vt:lpstr>
      <vt:lpstr>Athlete leadership programs </vt:lpstr>
      <vt:lpstr>Power in partnerships</vt:lpstr>
      <vt:lpstr>fundraising</vt:lpstr>
      <vt:lpstr>Online resources</vt:lpstr>
    </vt:vector>
  </TitlesOfParts>
  <Company>Overberg2018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Orientation</dc:title>
  <dc:creator>Megan Overberg</dc:creator>
  <cp:lastModifiedBy>Anna Parks</cp:lastModifiedBy>
  <cp:revision>45</cp:revision>
  <dcterms:created xsi:type="dcterms:W3CDTF">2018-02-22T15:31:24Z</dcterms:created>
  <dcterms:modified xsi:type="dcterms:W3CDTF">2023-05-18T15:25:41Z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13579800</vt:r8>
  </property>
  <property fmtid="{D5CDD505-2E9C-101B-9397-08002B2CF9AE}" pid="3" name="ContentTypeId">
    <vt:lpwstr>0x0101006F73D4551535A248AFB1C6B0D7579C54</vt:lpwstr>
  </property>
  <property fmtid="{D5CDD505-2E9C-101B-9397-08002B2CF9AE}" pid="4" name="MediaServiceImageTags">
    <vt:lpwstr/>
  </property>
</Properties>
</file>